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Proxima Nova"/>
      <p:regular r:id="rId25"/>
      <p:bold r:id="rId26"/>
      <p:italic r:id="rId27"/>
      <p:boldItalic r:id="rId28"/>
    </p:embeddedFont>
    <p:embeddedFont>
      <p:font typeface="Alfa Slab One"/>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AlfaSlabOne-regular.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cxnSp>
        <p:nvCxnSpPr>
          <p:cNvPr id="10" name="Shape 10"/>
          <p:cNvCxnSpPr/>
          <p:nvPr/>
        </p:nvCxnSpPr>
        <p:spPr>
          <a:xfrm>
            <a:off x="4278300" y="2751163"/>
            <a:ext cx="587400" cy="0"/>
          </a:xfrm>
          <a:prstGeom prst="straightConnector1">
            <a:avLst/>
          </a:prstGeom>
          <a:noFill/>
          <a:ln cap="flat" cmpd="sng" w="76200">
            <a:solidFill>
              <a:schemeClr val="dk1"/>
            </a:solidFill>
            <a:prstDash val="solid"/>
            <a:round/>
            <a:headEnd len="med" w="med" type="none"/>
            <a:tailEnd len="med" w="med" type="none"/>
          </a:ln>
        </p:spPr>
      </p:cxnSp>
      <p:sp>
        <p:nvSpPr>
          <p:cNvPr id="11" name="Shape 11"/>
          <p:cNvSpPr txBox="1"/>
          <p:nvPr>
            <p:ph type="ctrTitle"/>
          </p:nvPr>
        </p:nvSpPr>
        <p:spPr>
          <a:xfrm>
            <a:off x="311700" y="595975"/>
            <a:ext cx="8520600" cy="19578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Shape 12"/>
          <p:cNvSpPr txBox="1"/>
          <p:nvPr>
            <p:ph idx="1" type="subTitle"/>
          </p:nvPr>
        </p:nvSpPr>
        <p:spPr>
          <a:xfrm>
            <a:off x="311700" y="3165823"/>
            <a:ext cx="8520600" cy="733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6" name="Shape 46"/>
        <p:cNvGrpSpPr/>
        <p:nvPr/>
      </p:nvGrpSpPr>
      <p:grpSpPr>
        <a:xfrm>
          <a:off x="0" y="0"/>
          <a:ext cx="0" cy="0"/>
          <a:chOff x="0" y="0"/>
          <a:chExt cx="0" cy="0"/>
        </a:xfrm>
      </p:grpSpPr>
      <p:sp>
        <p:nvSpPr>
          <p:cNvPr id="47" name="Shape 47"/>
          <p:cNvSpPr txBox="1"/>
          <p:nvPr>
            <p:ph type="title"/>
          </p:nvPr>
        </p:nvSpPr>
        <p:spPr>
          <a:xfrm>
            <a:off x="311700" y="1167925"/>
            <a:ext cx="8520600" cy="1980000"/>
          </a:xfrm>
          <a:prstGeom prst="rect">
            <a:avLst/>
          </a:prstGeom>
        </p:spPr>
        <p:txBody>
          <a:bodyPr anchorCtr="0" anchor="ctr" bIns="91425" lIns="91425" spcFirstLastPara="1" rIns="91425" wrap="square" tIns="91425"/>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p:txBody>
      </p:sp>
      <p:sp>
        <p:nvSpPr>
          <p:cNvPr id="48" name="Shape 48"/>
          <p:cNvSpPr txBox="1"/>
          <p:nvPr>
            <p:ph idx="1" type="body"/>
          </p:nvPr>
        </p:nvSpPr>
        <p:spPr>
          <a:xfrm>
            <a:off x="311700" y="32242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311700" y="2480550"/>
            <a:ext cx="8114400" cy="24459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Shape 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Shape 19"/>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Shape 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1" name="Shape 21"/>
        <p:cNvGrpSpPr/>
        <p:nvPr/>
      </p:nvGrpSpPr>
      <p:grpSpPr>
        <a:xfrm>
          <a:off x="0" y="0"/>
          <a:ext cx="0" cy="0"/>
          <a:chOff x="0" y="0"/>
          <a:chExt cx="0" cy="0"/>
        </a:xfrm>
      </p:grpSpPr>
      <p:sp>
        <p:nvSpPr>
          <p:cNvPr id="22" name="Shape 2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Shape 23"/>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Shape 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6" name="Shape 26"/>
        <p:cNvGrpSpPr/>
        <p:nvPr/>
      </p:nvGrpSpPr>
      <p:grpSpPr>
        <a:xfrm>
          <a:off x="0" y="0"/>
          <a:ext cx="0" cy="0"/>
          <a:chOff x="0" y="0"/>
          <a:chExt cx="0" cy="0"/>
        </a:xfrm>
      </p:grpSpPr>
      <p:sp>
        <p:nvSpPr>
          <p:cNvPr id="27" name="Shape 2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Shape 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9" name="Shape 29"/>
        <p:cNvGrpSpPr/>
        <p:nvPr/>
      </p:nvGrpSpPr>
      <p:grpSpPr>
        <a:xfrm>
          <a:off x="0" y="0"/>
          <a:ext cx="0" cy="0"/>
          <a:chOff x="0" y="0"/>
          <a:chExt cx="0" cy="0"/>
        </a:xfrm>
      </p:grpSpPr>
      <p:sp>
        <p:nvSpPr>
          <p:cNvPr id="30" name="Shape 30"/>
          <p:cNvSpPr txBox="1"/>
          <p:nvPr>
            <p:ph type="title"/>
          </p:nvPr>
        </p:nvSpPr>
        <p:spPr>
          <a:xfrm>
            <a:off x="311700" y="6318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Shape 31"/>
          <p:cNvSpPr txBox="1"/>
          <p:nvPr>
            <p:ph idx="1" type="body"/>
          </p:nvPr>
        </p:nvSpPr>
        <p:spPr>
          <a:xfrm>
            <a:off x="311700" y="1490875"/>
            <a:ext cx="2808000" cy="30780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Shape 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33" name="Shape 33"/>
        <p:cNvGrpSpPr/>
        <p:nvPr/>
      </p:nvGrpSpPr>
      <p:grpSpPr>
        <a:xfrm>
          <a:off x="0" y="0"/>
          <a:ext cx="0" cy="0"/>
          <a:chOff x="0" y="0"/>
          <a:chExt cx="0" cy="0"/>
        </a:xfrm>
      </p:grpSpPr>
      <p:sp>
        <p:nvSpPr>
          <p:cNvPr id="34" name="Shape 34"/>
          <p:cNvSpPr txBox="1"/>
          <p:nvPr>
            <p:ph type="title"/>
          </p:nvPr>
        </p:nvSpPr>
        <p:spPr>
          <a:xfrm>
            <a:off x="490250" y="526350"/>
            <a:ext cx="56838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Shape 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6" name="Shape 36"/>
        <p:cNvGrpSpPr/>
        <p:nvPr/>
      </p:nvGrpSpPr>
      <p:grpSpPr>
        <a:xfrm>
          <a:off x="0" y="0"/>
          <a:ext cx="0" cy="0"/>
          <a:chOff x="0" y="0"/>
          <a:chExt cx="0" cy="0"/>
        </a:xfrm>
      </p:grpSpPr>
      <p:sp>
        <p:nvSpPr>
          <p:cNvPr id="37" name="Shape 37"/>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8" name="Shape 38"/>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39" name="Shape 39"/>
          <p:cNvSpPr txBox="1"/>
          <p:nvPr>
            <p:ph type="title"/>
          </p:nvPr>
        </p:nvSpPr>
        <p:spPr>
          <a:xfrm>
            <a:off x="265500" y="1375599"/>
            <a:ext cx="4045200" cy="15519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Shape 40"/>
          <p:cNvSpPr txBox="1"/>
          <p:nvPr>
            <p:ph idx="1" type="subTitle"/>
          </p:nvPr>
        </p:nvSpPr>
        <p:spPr>
          <a:xfrm>
            <a:off x="265500" y="2981125"/>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Shape 4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Shape 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3" name="Shape 43"/>
        <p:cNvGrpSpPr/>
        <p:nvPr/>
      </p:nvGrpSpPr>
      <p:grpSpPr>
        <a:xfrm>
          <a:off x="0" y="0"/>
          <a:ext cx="0" cy="0"/>
          <a:chOff x="0" y="0"/>
          <a:chExt cx="0" cy="0"/>
        </a:xfrm>
      </p:grpSpPr>
      <p:sp>
        <p:nvSpPr>
          <p:cNvPr id="44" name="Shape 44"/>
          <p:cNvSpPr txBox="1"/>
          <p:nvPr>
            <p:ph idx="1" type="body"/>
          </p:nvPr>
        </p:nvSpPr>
        <p:spPr>
          <a:xfrm>
            <a:off x="319500" y="4233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Shape 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spcBef>
                <a:spcPts val="0"/>
              </a:spcBef>
              <a:buNone/>
              <a:defRPr sz="1000">
                <a:solidFill>
                  <a:schemeClr val="dk2"/>
                </a:solidFill>
                <a:latin typeface="Proxima Nova"/>
                <a:ea typeface="Proxima Nova"/>
                <a:cs typeface="Proxima Nova"/>
                <a:sym typeface="Proxima Nova"/>
              </a:defRPr>
            </a:lvl1pPr>
            <a:lvl2pPr lvl="1" algn="r">
              <a:spcBef>
                <a:spcPts val="0"/>
              </a:spcBef>
              <a:buNone/>
              <a:defRPr sz="1000">
                <a:solidFill>
                  <a:schemeClr val="dk2"/>
                </a:solidFill>
                <a:latin typeface="Proxima Nova"/>
                <a:ea typeface="Proxima Nova"/>
                <a:cs typeface="Proxima Nova"/>
                <a:sym typeface="Proxima Nova"/>
              </a:defRPr>
            </a:lvl2pPr>
            <a:lvl3pPr lvl="2" algn="r">
              <a:spcBef>
                <a:spcPts val="0"/>
              </a:spcBef>
              <a:buNone/>
              <a:defRPr sz="1000">
                <a:solidFill>
                  <a:schemeClr val="dk2"/>
                </a:solidFill>
                <a:latin typeface="Proxima Nova"/>
                <a:ea typeface="Proxima Nova"/>
                <a:cs typeface="Proxima Nova"/>
                <a:sym typeface="Proxima Nova"/>
              </a:defRPr>
            </a:lvl3pPr>
            <a:lvl4pPr lvl="3" algn="r">
              <a:spcBef>
                <a:spcPts val="0"/>
              </a:spcBef>
              <a:buNone/>
              <a:defRPr sz="1000">
                <a:solidFill>
                  <a:schemeClr val="dk2"/>
                </a:solidFill>
                <a:latin typeface="Proxima Nova"/>
                <a:ea typeface="Proxima Nova"/>
                <a:cs typeface="Proxima Nova"/>
                <a:sym typeface="Proxima Nova"/>
              </a:defRPr>
            </a:lvl4pPr>
            <a:lvl5pPr lvl="4" algn="r">
              <a:spcBef>
                <a:spcPts val="0"/>
              </a:spcBef>
              <a:buNone/>
              <a:defRPr sz="1000">
                <a:solidFill>
                  <a:schemeClr val="dk2"/>
                </a:solidFill>
                <a:latin typeface="Proxima Nova"/>
                <a:ea typeface="Proxima Nova"/>
                <a:cs typeface="Proxima Nova"/>
                <a:sym typeface="Proxima Nova"/>
              </a:defRPr>
            </a:lvl5pPr>
            <a:lvl6pPr lvl="5" algn="r">
              <a:spcBef>
                <a:spcPts val="0"/>
              </a:spcBef>
              <a:buNone/>
              <a:defRPr sz="1000">
                <a:solidFill>
                  <a:schemeClr val="dk2"/>
                </a:solidFill>
                <a:latin typeface="Proxima Nova"/>
                <a:ea typeface="Proxima Nova"/>
                <a:cs typeface="Proxima Nova"/>
                <a:sym typeface="Proxima Nova"/>
              </a:defRPr>
            </a:lvl6pPr>
            <a:lvl7pPr lvl="6" algn="r">
              <a:spcBef>
                <a:spcPts val="0"/>
              </a:spcBef>
              <a:buNone/>
              <a:defRPr sz="1000">
                <a:solidFill>
                  <a:schemeClr val="dk2"/>
                </a:solidFill>
                <a:latin typeface="Proxima Nova"/>
                <a:ea typeface="Proxima Nova"/>
                <a:cs typeface="Proxima Nova"/>
                <a:sym typeface="Proxima Nova"/>
              </a:defRPr>
            </a:lvl7pPr>
            <a:lvl8pPr lvl="7" algn="r">
              <a:spcBef>
                <a:spcPts val="0"/>
              </a:spcBef>
              <a:buNone/>
              <a:defRPr sz="1000">
                <a:solidFill>
                  <a:schemeClr val="dk2"/>
                </a:solidFill>
                <a:latin typeface="Proxima Nova"/>
                <a:ea typeface="Proxima Nova"/>
                <a:cs typeface="Proxima Nova"/>
                <a:sym typeface="Proxima Nova"/>
              </a:defRPr>
            </a:lvl8pPr>
            <a:lvl9pPr lvl="8" algn="r">
              <a:spcBef>
                <a:spcPts val="0"/>
              </a:spcBef>
              <a:buNone/>
              <a:defRPr sz="1000">
                <a:solidFill>
                  <a:schemeClr val="dk2"/>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www.youtube.com/watch?v=EbarO9zF81Y" TargetMode="External"/><Relationship Id="rId4"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youtube.com/watch?v=fkwsm1tuaJM" TargetMode="Externa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pic>
        <p:nvPicPr>
          <p:cNvPr id="56" name="Shape 56"/>
          <p:cNvPicPr preferRelativeResize="0"/>
          <p:nvPr/>
        </p:nvPicPr>
        <p:blipFill>
          <a:blip r:embed="rId3">
            <a:alphaModFix/>
          </a:blip>
          <a:stretch>
            <a:fillRect/>
          </a:stretch>
        </p:blipFill>
        <p:spPr>
          <a:xfrm>
            <a:off x="197025" y="149538"/>
            <a:ext cx="4701150" cy="4844425"/>
          </a:xfrm>
          <a:prstGeom prst="rect">
            <a:avLst/>
          </a:prstGeom>
          <a:noFill/>
          <a:ln>
            <a:noFill/>
          </a:ln>
        </p:spPr>
      </p:pic>
      <p:sp>
        <p:nvSpPr>
          <p:cNvPr id="57" name="Shape 57"/>
          <p:cNvSpPr txBox="1"/>
          <p:nvPr>
            <p:ph type="ctrTitle"/>
          </p:nvPr>
        </p:nvSpPr>
        <p:spPr>
          <a:xfrm>
            <a:off x="4842375" y="269400"/>
            <a:ext cx="4301700" cy="4228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800">
                <a:solidFill>
                  <a:srgbClr val="4A86E8"/>
                </a:solidFill>
                <a:latin typeface="Times New Roman"/>
                <a:ea typeface="Times New Roman"/>
                <a:cs typeface="Times New Roman"/>
                <a:sym typeface="Times New Roman"/>
              </a:rPr>
              <a:t>Chapter 1: Communication: Essential Human Behavior</a:t>
            </a:r>
            <a:endParaRPr sz="4800">
              <a:solidFill>
                <a:srgbClr val="4A86E8"/>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ph idx="1" type="body"/>
          </p:nvPr>
        </p:nvSpPr>
        <p:spPr>
          <a:xfrm>
            <a:off x="311700" y="1485550"/>
            <a:ext cx="8520600" cy="3083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This model depicts communication in only </a:t>
            </a:r>
            <a:r>
              <a:rPr b="1" lang="en"/>
              <a:t>ONE</a:t>
            </a:r>
            <a:r>
              <a:rPr lang="en"/>
              <a:t> direction </a:t>
            </a:r>
            <a:endParaRPr/>
          </a:p>
          <a:p>
            <a:pPr indent="-317500" lvl="1" marL="914400" rtl="0">
              <a:spcBef>
                <a:spcPts val="0"/>
              </a:spcBef>
              <a:spcAft>
                <a:spcPts val="0"/>
              </a:spcAft>
              <a:buSzPts val="1400"/>
              <a:buChar char="➢"/>
            </a:pPr>
            <a:r>
              <a:rPr b="1" lang="en"/>
              <a:t>Sender</a:t>
            </a:r>
            <a:r>
              <a:rPr lang="en"/>
              <a:t> originates communication with words/actions formulating the message to the </a:t>
            </a:r>
            <a:r>
              <a:rPr b="1" lang="en"/>
              <a:t>receiver</a:t>
            </a:r>
            <a:r>
              <a:rPr lang="en"/>
              <a:t> </a:t>
            </a:r>
            <a:endParaRPr/>
          </a:p>
          <a:p>
            <a:pPr indent="-317500" lvl="1" marL="914400" rtl="0">
              <a:spcBef>
                <a:spcPts val="0"/>
              </a:spcBef>
              <a:spcAft>
                <a:spcPts val="0"/>
              </a:spcAft>
              <a:buSzPts val="1400"/>
              <a:buChar char="➢"/>
            </a:pPr>
            <a:r>
              <a:rPr lang="en"/>
              <a:t>In between the </a:t>
            </a:r>
            <a:r>
              <a:rPr b="1" lang="en"/>
              <a:t>CHANNEL</a:t>
            </a:r>
            <a:r>
              <a:rPr lang="en"/>
              <a:t>, there is </a:t>
            </a:r>
            <a:r>
              <a:rPr b="1" lang="en"/>
              <a:t>noise</a:t>
            </a:r>
            <a:r>
              <a:rPr lang="en"/>
              <a:t> (i.e., distractions, interruptions)</a:t>
            </a:r>
            <a:endParaRPr/>
          </a:p>
          <a:p>
            <a:pPr indent="-317500" lvl="1" marL="914400" rtl="0">
              <a:spcBef>
                <a:spcPts val="0"/>
              </a:spcBef>
              <a:spcAft>
                <a:spcPts val="0"/>
              </a:spcAft>
              <a:buSzPts val="1400"/>
              <a:buChar char="➢"/>
            </a:pPr>
            <a:r>
              <a:rPr lang="en"/>
              <a:t>Examples of Linear Models: </a:t>
            </a:r>
            <a:endParaRPr/>
          </a:p>
          <a:p>
            <a:pPr indent="-317500" lvl="2" marL="1371600" rtl="0">
              <a:spcBef>
                <a:spcPts val="0"/>
              </a:spcBef>
              <a:spcAft>
                <a:spcPts val="0"/>
              </a:spcAft>
              <a:buSzPts val="1400"/>
              <a:buChar char="■"/>
            </a:pPr>
            <a:r>
              <a:rPr lang="en"/>
              <a:t>Television </a:t>
            </a:r>
            <a:endParaRPr/>
          </a:p>
          <a:p>
            <a:pPr indent="-317500" lvl="2" marL="1371600" rtl="0">
              <a:spcBef>
                <a:spcPts val="0"/>
              </a:spcBef>
              <a:spcAft>
                <a:spcPts val="0"/>
              </a:spcAft>
              <a:buSzPts val="1400"/>
              <a:buChar char="■"/>
            </a:pPr>
            <a:r>
              <a:rPr lang="en"/>
              <a:t>Radio </a:t>
            </a:r>
            <a:endParaRPr/>
          </a:p>
          <a:p>
            <a:pPr indent="-317500" lvl="2" marL="1371600" rtl="0">
              <a:spcBef>
                <a:spcPts val="0"/>
              </a:spcBef>
              <a:spcAft>
                <a:spcPts val="0"/>
              </a:spcAft>
              <a:buSzPts val="1400"/>
              <a:buChar char="■"/>
            </a:pPr>
            <a:r>
              <a:rPr lang="en"/>
              <a:t>Electronic signals </a:t>
            </a:r>
            <a:endParaRPr/>
          </a:p>
          <a:p>
            <a:pPr indent="-342900" lvl="0" marL="457200" rtl="0">
              <a:spcBef>
                <a:spcPts val="0"/>
              </a:spcBef>
              <a:spcAft>
                <a:spcPts val="0"/>
              </a:spcAft>
              <a:buSzPts val="1800"/>
              <a:buChar char="❖"/>
            </a:pPr>
            <a:r>
              <a:rPr lang="en"/>
              <a:t>The Linear Model is not as useful...</a:t>
            </a:r>
            <a:r>
              <a:rPr b="1" lang="en"/>
              <a:t>why? </a:t>
            </a:r>
            <a:endParaRPr b="1"/>
          </a:p>
        </p:txBody>
      </p:sp>
      <p:sp>
        <p:nvSpPr>
          <p:cNvPr id="117" name="Shape 117"/>
          <p:cNvSpPr/>
          <p:nvPr/>
        </p:nvSpPr>
        <p:spPr>
          <a:xfrm>
            <a:off x="311700" y="94700"/>
            <a:ext cx="8520597" cy="1057775"/>
          </a:xfrm>
          <a:prstGeom prst="rect">
            <a:avLst/>
          </a:prstGeom>
        </p:spPr>
        <p:txBody>
          <a:bodyPr>
            <a:prstTxWarp prst="textPlain"/>
          </a:bodyPr>
          <a:lstStyle/>
          <a:p>
            <a:pPr lvl="0" algn="ctr"/>
            <a:r>
              <a:rPr b="0" i="0">
                <a:ln cap="flat" cmpd="sng" w="38100">
                  <a:solidFill>
                    <a:srgbClr val="6AA84F"/>
                  </a:solidFill>
                  <a:prstDash val="solid"/>
                  <a:round/>
                  <a:headEnd len="med" w="med" type="none"/>
                  <a:tailEnd len="med" w="med" type="none"/>
                </a:ln>
                <a:solidFill>
                  <a:schemeClr val="lt2"/>
                </a:solidFill>
                <a:latin typeface="Arial"/>
              </a:rPr>
              <a:t>Linear Model</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Shape 122"/>
          <p:cNvPicPr preferRelativeResize="0"/>
          <p:nvPr/>
        </p:nvPicPr>
        <p:blipFill rotWithShape="1">
          <a:blip r:embed="rId3">
            <a:alphaModFix/>
          </a:blip>
          <a:srcRect b="0" l="5605" r="3103" t="11527"/>
          <a:stretch/>
        </p:blipFill>
        <p:spPr>
          <a:xfrm>
            <a:off x="119250" y="1200700"/>
            <a:ext cx="8905500" cy="3769800"/>
          </a:xfrm>
          <a:prstGeom prst="rect">
            <a:avLst/>
          </a:prstGeom>
          <a:noFill/>
          <a:ln>
            <a:noFill/>
          </a:ln>
        </p:spPr>
      </p:pic>
      <p:sp>
        <p:nvSpPr>
          <p:cNvPr id="123" name="Shape 123"/>
          <p:cNvSpPr/>
          <p:nvPr/>
        </p:nvSpPr>
        <p:spPr>
          <a:xfrm>
            <a:off x="476425" y="406354"/>
            <a:ext cx="8191150" cy="794346"/>
          </a:xfrm>
          <a:prstGeom prst="rect">
            <a:avLst/>
          </a:prstGeom>
        </p:spPr>
        <p:txBody>
          <a:bodyPr>
            <a:prstTxWarp prst="textPlain"/>
          </a:bodyPr>
          <a:lstStyle/>
          <a:p>
            <a:pPr lvl="0" algn="ctr"/>
            <a:r>
              <a:rPr b="0" i="0">
                <a:ln cap="flat" cmpd="sng" w="19050">
                  <a:solidFill>
                    <a:srgbClr val="F6B26B"/>
                  </a:solidFill>
                  <a:prstDash val="solid"/>
                  <a:round/>
                  <a:headEnd len="med" w="med" type="none"/>
                  <a:tailEnd len="med" w="med" type="none"/>
                </a:ln>
                <a:solidFill>
                  <a:srgbClr val="E69138"/>
                </a:solidFill>
                <a:latin typeface="Arial"/>
              </a:rPr>
              <a:t>Interaction Model</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idx="1" type="body"/>
          </p:nvPr>
        </p:nvSpPr>
        <p:spPr>
          <a:xfrm>
            <a:off x="311700" y="1307025"/>
            <a:ext cx="8520600" cy="32619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This model is a </a:t>
            </a:r>
            <a:r>
              <a:rPr b="1" lang="en"/>
              <a:t>TWO-directional process </a:t>
            </a:r>
            <a:endParaRPr b="1"/>
          </a:p>
          <a:p>
            <a:pPr indent="-317500" lvl="1" marL="914400" rtl="0">
              <a:spcBef>
                <a:spcPts val="0"/>
              </a:spcBef>
              <a:spcAft>
                <a:spcPts val="0"/>
              </a:spcAft>
              <a:buSzPts val="1400"/>
              <a:buChar char="➢"/>
            </a:pPr>
            <a:r>
              <a:rPr lang="en"/>
              <a:t>Incorporates </a:t>
            </a:r>
            <a:r>
              <a:rPr b="1" lang="en"/>
              <a:t>feedback</a:t>
            </a:r>
            <a:r>
              <a:rPr lang="en"/>
              <a:t> into communication between </a:t>
            </a:r>
            <a:r>
              <a:rPr b="1" lang="en"/>
              <a:t>sender</a:t>
            </a:r>
            <a:r>
              <a:rPr lang="en"/>
              <a:t> and </a:t>
            </a:r>
            <a:r>
              <a:rPr b="1" lang="en"/>
              <a:t>receiver</a:t>
            </a:r>
            <a:endParaRPr b="1"/>
          </a:p>
          <a:p>
            <a:pPr indent="-317500" lvl="1" marL="914400" rtl="0">
              <a:spcBef>
                <a:spcPts val="0"/>
              </a:spcBef>
              <a:spcAft>
                <a:spcPts val="0"/>
              </a:spcAft>
              <a:buSzPts val="1400"/>
              <a:buChar char="➢"/>
            </a:pPr>
            <a:r>
              <a:rPr lang="en"/>
              <a:t>Noise may occur along the way </a:t>
            </a:r>
            <a:endParaRPr/>
          </a:p>
          <a:p>
            <a:pPr indent="-342900" lvl="0" marL="457200" rtl="0">
              <a:spcBef>
                <a:spcPts val="0"/>
              </a:spcBef>
              <a:spcAft>
                <a:spcPts val="0"/>
              </a:spcAft>
              <a:buSzPts val="1800"/>
              <a:buChar char="❖"/>
            </a:pPr>
            <a:r>
              <a:rPr b="1" lang="en"/>
              <a:t>Feedback </a:t>
            </a:r>
            <a:endParaRPr b="1"/>
          </a:p>
          <a:p>
            <a:pPr indent="-317500" lvl="1" marL="914400" rtl="0">
              <a:spcBef>
                <a:spcPts val="0"/>
              </a:spcBef>
              <a:spcAft>
                <a:spcPts val="0"/>
              </a:spcAft>
              <a:buSzPts val="1400"/>
              <a:buChar char="➢"/>
            </a:pPr>
            <a:r>
              <a:rPr lang="en"/>
              <a:t>A message from receiver to the sender that illustrates how the receiver is responding </a:t>
            </a:r>
            <a:endParaRPr/>
          </a:p>
          <a:p>
            <a:pPr indent="-317500" lvl="1" marL="914400" rtl="0">
              <a:spcBef>
                <a:spcPts val="0"/>
              </a:spcBef>
              <a:spcAft>
                <a:spcPts val="0"/>
              </a:spcAft>
              <a:buSzPts val="1400"/>
              <a:buChar char="➢"/>
            </a:pPr>
            <a:r>
              <a:rPr lang="en"/>
              <a:t>Can be verbal message but also nonverbal (i.e., nodding, smiling, frowning) </a:t>
            </a:r>
            <a:endParaRPr/>
          </a:p>
          <a:p>
            <a:pPr indent="-317500" lvl="2" marL="1371600" rtl="0">
              <a:spcBef>
                <a:spcPts val="0"/>
              </a:spcBef>
              <a:spcAft>
                <a:spcPts val="0"/>
              </a:spcAft>
              <a:buSzPts val="1400"/>
              <a:buChar char="■"/>
            </a:pPr>
            <a:r>
              <a:rPr lang="en"/>
              <a:t>Instant messaging </a:t>
            </a:r>
            <a:endParaRPr/>
          </a:p>
          <a:p>
            <a:pPr indent="-317500" lvl="3" marL="1828800" rtl="0">
              <a:spcBef>
                <a:spcPts val="0"/>
              </a:spcBef>
              <a:spcAft>
                <a:spcPts val="0"/>
              </a:spcAft>
              <a:buSzPts val="1400"/>
              <a:buChar char="●"/>
            </a:pPr>
            <a:r>
              <a:rPr lang="en"/>
              <a:t>The amount of time you take responding to a text affects the other individual’s interpretation of the message </a:t>
            </a:r>
            <a:endParaRPr/>
          </a:p>
          <a:p>
            <a:pPr indent="0" lvl="0" marL="457200" rtl="0">
              <a:spcBef>
                <a:spcPts val="1600"/>
              </a:spcBef>
              <a:spcAft>
                <a:spcPts val="1600"/>
              </a:spcAft>
              <a:buNone/>
            </a:pPr>
            <a:r>
              <a:rPr b="1" lang="en"/>
              <a:t> </a:t>
            </a:r>
            <a:endParaRPr b="1"/>
          </a:p>
        </p:txBody>
      </p:sp>
      <p:sp>
        <p:nvSpPr>
          <p:cNvPr id="129" name="Shape 129"/>
          <p:cNvSpPr/>
          <p:nvPr/>
        </p:nvSpPr>
        <p:spPr>
          <a:xfrm>
            <a:off x="311700" y="160900"/>
            <a:ext cx="8520595" cy="794350"/>
          </a:xfrm>
          <a:prstGeom prst="rect">
            <a:avLst/>
          </a:prstGeom>
        </p:spPr>
        <p:txBody>
          <a:bodyPr>
            <a:prstTxWarp prst="textPlain"/>
          </a:bodyPr>
          <a:lstStyle/>
          <a:p>
            <a:pPr lvl="0" algn="ctr"/>
            <a:r>
              <a:rPr b="0" i="0">
                <a:ln cap="flat" cmpd="sng" w="19050">
                  <a:solidFill>
                    <a:srgbClr val="F6B26B"/>
                  </a:solidFill>
                  <a:prstDash val="solid"/>
                  <a:round/>
                  <a:headEnd len="med" w="med" type="none"/>
                  <a:tailEnd len="med" w="med" type="none"/>
                </a:ln>
                <a:solidFill>
                  <a:srgbClr val="E69138"/>
                </a:solidFill>
                <a:latin typeface="Arial"/>
              </a:rPr>
              <a:t>Interaction Model</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Shape 134"/>
          <p:cNvPicPr preferRelativeResize="0"/>
          <p:nvPr/>
        </p:nvPicPr>
        <p:blipFill rotWithShape="1">
          <a:blip r:embed="rId3">
            <a:alphaModFix/>
          </a:blip>
          <a:srcRect b="0" l="5638" r="850" t="4770"/>
          <a:stretch/>
        </p:blipFill>
        <p:spPr>
          <a:xfrm>
            <a:off x="3133800" y="1460100"/>
            <a:ext cx="6010200" cy="3683400"/>
          </a:xfrm>
          <a:prstGeom prst="rect">
            <a:avLst/>
          </a:prstGeom>
          <a:noFill/>
          <a:ln>
            <a:noFill/>
          </a:ln>
        </p:spPr>
      </p:pic>
      <p:sp>
        <p:nvSpPr>
          <p:cNvPr id="135" name="Shape 135"/>
          <p:cNvSpPr/>
          <p:nvPr/>
        </p:nvSpPr>
        <p:spPr>
          <a:xfrm>
            <a:off x="175000" y="184300"/>
            <a:ext cx="8483089" cy="899575"/>
          </a:xfrm>
          <a:prstGeom prst="rect">
            <a:avLst/>
          </a:prstGeom>
        </p:spPr>
        <p:txBody>
          <a:bodyPr>
            <a:prstTxWarp prst="textPlain"/>
          </a:bodyPr>
          <a:lstStyle/>
          <a:p>
            <a:pPr lvl="0" algn="ctr"/>
            <a:r>
              <a:rPr b="0" i="0">
                <a:ln cap="flat" cmpd="sng" w="38100">
                  <a:solidFill>
                    <a:srgbClr val="3D85C6"/>
                  </a:solidFill>
                  <a:prstDash val="solid"/>
                  <a:round/>
                  <a:headEnd len="med" w="med" type="none"/>
                  <a:tailEnd len="med" w="med" type="none"/>
                </a:ln>
                <a:solidFill>
                  <a:schemeClr val="lt2"/>
                </a:solidFill>
                <a:latin typeface="Arial"/>
              </a:rPr>
              <a:t>The Competent Communication Model</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idx="1" type="body"/>
          </p:nvPr>
        </p:nvSpPr>
        <p:spPr>
          <a:xfrm>
            <a:off x="311700" y="1307025"/>
            <a:ext cx="8520600" cy="35367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This model is considered to be </a:t>
            </a:r>
            <a:r>
              <a:rPr lang="en"/>
              <a:t>ef</a:t>
            </a:r>
            <a:r>
              <a:rPr lang="en"/>
              <a:t>fective and appropriate </a:t>
            </a:r>
            <a:endParaRPr/>
          </a:p>
          <a:p>
            <a:pPr indent="-317500" lvl="1" marL="914400" rtl="0">
              <a:spcBef>
                <a:spcPts val="0"/>
              </a:spcBef>
              <a:spcAft>
                <a:spcPts val="0"/>
              </a:spcAft>
              <a:buSzPts val="1400"/>
              <a:buChar char="➢"/>
            </a:pPr>
            <a:r>
              <a:rPr lang="en"/>
              <a:t>Includes feedback</a:t>
            </a:r>
            <a:endParaRPr/>
          </a:p>
          <a:p>
            <a:pPr indent="-317500" lvl="1" marL="914400" rtl="0">
              <a:spcBef>
                <a:spcPts val="0"/>
              </a:spcBef>
              <a:spcAft>
                <a:spcPts val="0"/>
              </a:spcAft>
              <a:buSzPts val="1400"/>
              <a:buChar char="➢"/>
            </a:pPr>
            <a:r>
              <a:rPr lang="en"/>
              <a:t>It shows communication is ongoing </a:t>
            </a:r>
            <a:endParaRPr/>
          </a:p>
          <a:p>
            <a:pPr indent="-317500" lvl="1" marL="914400" rtl="0">
              <a:spcBef>
                <a:spcPts val="0"/>
              </a:spcBef>
              <a:spcAft>
                <a:spcPts val="0"/>
              </a:spcAft>
              <a:buSzPts val="1400"/>
              <a:buChar char="➢"/>
            </a:pPr>
            <a:r>
              <a:rPr lang="en"/>
              <a:t>Transactional process are interdependent → their actions affect one another </a:t>
            </a:r>
            <a:endParaRPr/>
          </a:p>
          <a:p>
            <a:pPr indent="-342900" lvl="0" marL="457200" rtl="0">
              <a:spcBef>
                <a:spcPts val="0"/>
              </a:spcBef>
              <a:spcAft>
                <a:spcPts val="0"/>
              </a:spcAft>
              <a:buSzPts val="1800"/>
              <a:buChar char="❖"/>
            </a:pPr>
            <a:r>
              <a:rPr lang="en"/>
              <a:t>This transaction changes depending on the situation and type of communication that is being used </a:t>
            </a:r>
            <a:endParaRPr/>
          </a:p>
          <a:p>
            <a:pPr indent="-342900" lvl="0" marL="457200" rtl="0">
              <a:spcBef>
                <a:spcPts val="0"/>
              </a:spcBef>
              <a:spcAft>
                <a:spcPts val="0"/>
              </a:spcAft>
              <a:buSzPts val="1800"/>
              <a:buChar char="❖"/>
            </a:pPr>
            <a:r>
              <a:rPr lang="en"/>
              <a:t>There are 4 main spheres of influence at play in Competent communication models </a:t>
            </a:r>
            <a:endParaRPr/>
          </a:p>
          <a:p>
            <a:pPr indent="-317500" lvl="1" marL="914400" rtl="0">
              <a:spcBef>
                <a:spcPts val="0"/>
              </a:spcBef>
              <a:spcAft>
                <a:spcPts val="0"/>
              </a:spcAft>
              <a:buSzPts val="1400"/>
              <a:buChar char="➢"/>
            </a:pPr>
            <a:r>
              <a:rPr lang="en"/>
              <a:t>Communicators </a:t>
            </a:r>
            <a:endParaRPr/>
          </a:p>
          <a:p>
            <a:pPr indent="-317500" lvl="1" marL="914400" rtl="0">
              <a:spcBef>
                <a:spcPts val="0"/>
              </a:spcBef>
              <a:spcAft>
                <a:spcPts val="0"/>
              </a:spcAft>
              <a:buSzPts val="1400"/>
              <a:buChar char="➢"/>
            </a:pPr>
            <a:r>
              <a:rPr lang="en"/>
              <a:t>Relationships </a:t>
            </a:r>
            <a:endParaRPr/>
          </a:p>
          <a:p>
            <a:pPr indent="-317500" lvl="1" marL="914400" rtl="0">
              <a:spcBef>
                <a:spcPts val="0"/>
              </a:spcBef>
              <a:spcAft>
                <a:spcPts val="0"/>
              </a:spcAft>
              <a:buSzPts val="1400"/>
              <a:buChar char="➢"/>
            </a:pPr>
            <a:r>
              <a:rPr lang="en"/>
              <a:t>Situation</a:t>
            </a:r>
            <a:endParaRPr/>
          </a:p>
          <a:p>
            <a:pPr indent="-317500" lvl="1" marL="914400">
              <a:spcBef>
                <a:spcPts val="0"/>
              </a:spcBef>
              <a:spcAft>
                <a:spcPts val="0"/>
              </a:spcAft>
              <a:buSzPts val="1400"/>
              <a:buChar char="➢"/>
            </a:pPr>
            <a:r>
              <a:rPr lang="en"/>
              <a:t>Cultural setting  </a:t>
            </a:r>
            <a:endParaRPr/>
          </a:p>
        </p:txBody>
      </p:sp>
      <p:sp>
        <p:nvSpPr>
          <p:cNvPr id="141" name="Shape 141"/>
          <p:cNvSpPr/>
          <p:nvPr/>
        </p:nvSpPr>
        <p:spPr>
          <a:xfrm>
            <a:off x="311700" y="184300"/>
            <a:ext cx="8520587" cy="899575"/>
          </a:xfrm>
          <a:prstGeom prst="rect">
            <a:avLst/>
          </a:prstGeom>
        </p:spPr>
        <p:txBody>
          <a:bodyPr>
            <a:prstTxWarp prst="textPlain"/>
          </a:bodyPr>
          <a:lstStyle/>
          <a:p>
            <a:pPr lvl="0" algn="ctr"/>
            <a:r>
              <a:rPr b="0" i="0">
                <a:ln cap="flat" cmpd="sng" w="38100">
                  <a:solidFill>
                    <a:srgbClr val="3D85C6"/>
                  </a:solidFill>
                  <a:prstDash val="solid"/>
                  <a:round/>
                  <a:headEnd len="med" w="med" type="none"/>
                  <a:tailEnd len="med" w="med" type="none"/>
                </a:ln>
                <a:solidFill>
                  <a:schemeClr val="lt2"/>
                </a:solidFill>
                <a:latin typeface="Arial"/>
              </a:rPr>
              <a:t>The Competent Communication Model</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solidFill>
                  <a:schemeClr val="accent5"/>
                </a:solidFill>
                <a:latin typeface="Times New Roman"/>
                <a:ea typeface="Times New Roman"/>
                <a:cs typeface="Times New Roman"/>
                <a:sym typeface="Times New Roman"/>
              </a:rPr>
              <a:t>Communicators </a:t>
            </a:r>
            <a:endParaRPr b="1">
              <a:solidFill>
                <a:schemeClr val="accent5"/>
              </a:solidFill>
              <a:latin typeface="Times New Roman"/>
              <a:ea typeface="Times New Roman"/>
              <a:cs typeface="Times New Roman"/>
              <a:sym typeface="Times New Roman"/>
            </a:endParaRPr>
          </a:p>
        </p:txBody>
      </p:sp>
      <p:pic>
        <p:nvPicPr>
          <p:cNvPr id="147" name="Shape 147"/>
          <p:cNvPicPr preferRelativeResize="0"/>
          <p:nvPr/>
        </p:nvPicPr>
        <p:blipFill>
          <a:blip r:embed="rId3">
            <a:alphaModFix/>
          </a:blip>
          <a:stretch>
            <a:fillRect/>
          </a:stretch>
        </p:blipFill>
        <p:spPr>
          <a:xfrm>
            <a:off x="4879673" y="1083875"/>
            <a:ext cx="4264325" cy="4059626"/>
          </a:xfrm>
          <a:prstGeom prst="rect">
            <a:avLst/>
          </a:prstGeom>
          <a:noFill/>
          <a:ln>
            <a:noFill/>
          </a:ln>
        </p:spPr>
      </p:pic>
      <p:sp>
        <p:nvSpPr>
          <p:cNvPr id="148" name="Shape 148"/>
          <p:cNvSpPr txBox="1"/>
          <p:nvPr>
            <p:ph idx="1" type="body"/>
          </p:nvPr>
        </p:nvSpPr>
        <p:spPr>
          <a:xfrm>
            <a:off x="311700" y="1152475"/>
            <a:ext cx="49434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B5394"/>
              </a:buClr>
              <a:buSzPts val="1800"/>
              <a:buFont typeface="Times New Roman"/>
              <a:buChar char="❖"/>
            </a:pPr>
            <a:r>
              <a:rPr lang="en">
                <a:solidFill>
                  <a:srgbClr val="0B5394"/>
                </a:solidFill>
                <a:latin typeface="Times New Roman"/>
                <a:ea typeface="Times New Roman"/>
                <a:cs typeface="Times New Roman"/>
                <a:sym typeface="Times New Roman"/>
              </a:rPr>
              <a:t>Communicators are influenced by </a:t>
            </a:r>
            <a:r>
              <a:rPr b="1" lang="en">
                <a:solidFill>
                  <a:srgbClr val="0B5394"/>
                </a:solidFill>
                <a:latin typeface="Times New Roman"/>
                <a:ea typeface="Times New Roman"/>
                <a:cs typeface="Times New Roman"/>
                <a:sym typeface="Times New Roman"/>
              </a:rPr>
              <a:t>cognitions</a:t>
            </a:r>
            <a:endParaRPr b="1">
              <a:solidFill>
                <a:srgbClr val="0B5394"/>
              </a:solidFill>
              <a:latin typeface="Times New Roman"/>
              <a:ea typeface="Times New Roman"/>
              <a:cs typeface="Times New Roman"/>
              <a:sym typeface="Times New Roman"/>
            </a:endParaRPr>
          </a:p>
          <a:p>
            <a:pPr indent="-317500" lvl="1" marL="914400" rtl="0">
              <a:spcBef>
                <a:spcPts val="0"/>
              </a:spcBef>
              <a:spcAft>
                <a:spcPts val="0"/>
              </a:spcAft>
              <a:buClr>
                <a:srgbClr val="0B5394"/>
              </a:buClr>
              <a:buSzPts val="1400"/>
              <a:buFont typeface="Times New Roman"/>
              <a:buChar char="➢"/>
            </a:pPr>
            <a:r>
              <a:rPr lang="en">
                <a:solidFill>
                  <a:srgbClr val="0B5394"/>
                </a:solidFill>
                <a:latin typeface="Times New Roman"/>
                <a:ea typeface="Times New Roman"/>
                <a:cs typeface="Times New Roman"/>
                <a:sym typeface="Times New Roman"/>
              </a:rPr>
              <a:t>The thoughts they have about themselves and others; their understanding/awareness of who they are </a:t>
            </a:r>
            <a:endParaRPr>
              <a:solidFill>
                <a:srgbClr val="0B5394"/>
              </a:solidFill>
              <a:latin typeface="Times New Roman"/>
              <a:ea typeface="Times New Roman"/>
              <a:cs typeface="Times New Roman"/>
              <a:sym typeface="Times New Roman"/>
            </a:endParaRPr>
          </a:p>
          <a:p>
            <a:pPr indent="-317500" lvl="1" marL="914400" rtl="0">
              <a:spcBef>
                <a:spcPts val="0"/>
              </a:spcBef>
              <a:spcAft>
                <a:spcPts val="0"/>
              </a:spcAft>
              <a:buClr>
                <a:srgbClr val="0B5394"/>
              </a:buClr>
              <a:buSzPts val="1400"/>
              <a:buFont typeface="Times New Roman"/>
              <a:buChar char="➢"/>
            </a:pPr>
            <a:r>
              <a:rPr lang="en">
                <a:solidFill>
                  <a:srgbClr val="0B5394"/>
                </a:solidFill>
                <a:latin typeface="Times New Roman"/>
                <a:ea typeface="Times New Roman"/>
                <a:cs typeface="Times New Roman"/>
                <a:sym typeface="Times New Roman"/>
              </a:rPr>
              <a:t>This ultimately affects how you behave</a:t>
            </a:r>
            <a:endParaRPr>
              <a:solidFill>
                <a:srgbClr val="0B5394"/>
              </a:solidFill>
              <a:latin typeface="Times New Roman"/>
              <a:ea typeface="Times New Roman"/>
              <a:cs typeface="Times New Roman"/>
              <a:sym typeface="Times New Roman"/>
            </a:endParaRPr>
          </a:p>
          <a:p>
            <a:pPr indent="-342900" lvl="0" marL="457200" rtl="0">
              <a:spcBef>
                <a:spcPts val="0"/>
              </a:spcBef>
              <a:spcAft>
                <a:spcPts val="0"/>
              </a:spcAft>
              <a:buClr>
                <a:srgbClr val="0B5394"/>
              </a:buClr>
              <a:buSzPts val="1800"/>
              <a:buFont typeface="Times New Roman"/>
              <a:buChar char="❖"/>
            </a:pPr>
            <a:r>
              <a:rPr b="1" lang="en">
                <a:solidFill>
                  <a:srgbClr val="0B5394"/>
                </a:solidFill>
                <a:latin typeface="Times New Roman"/>
                <a:ea typeface="Times New Roman"/>
                <a:cs typeface="Times New Roman"/>
                <a:sym typeface="Times New Roman"/>
              </a:rPr>
              <a:t>Behavior	</a:t>
            </a:r>
            <a:endParaRPr b="1">
              <a:solidFill>
                <a:srgbClr val="0B5394"/>
              </a:solidFill>
              <a:latin typeface="Times New Roman"/>
              <a:ea typeface="Times New Roman"/>
              <a:cs typeface="Times New Roman"/>
              <a:sym typeface="Times New Roman"/>
            </a:endParaRPr>
          </a:p>
          <a:p>
            <a:pPr indent="-317500" lvl="1" marL="914400" rtl="0">
              <a:spcBef>
                <a:spcPts val="0"/>
              </a:spcBef>
              <a:spcAft>
                <a:spcPts val="0"/>
              </a:spcAft>
              <a:buClr>
                <a:srgbClr val="0B5394"/>
              </a:buClr>
              <a:buSzPts val="1400"/>
              <a:buFont typeface="Times New Roman"/>
              <a:buChar char="➢"/>
            </a:pPr>
            <a:r>
              <a:rPr lang="en">
                <a:solidFill>
                  <a:srgbClr val="0B5394"/>
                </a:solidFill>
                <a:latin typeface="Times New Roman"/>
                <a:ea typeface="Times New Roman"/>
                <a:cs typeface="Times New Roman"/>
                <a:sym typeface="Times New Roman"/>
              </a:rPr>
              <a:t>Observable communication </a:t>
            </a:r>
            <a:r>
              <a:rPr b="1" lang="en">
                <a:solidFill>
                  <a:srgbClr val="0B5394"/>
                </a:solidFill>
                <a:latin typeface="Times New Roman"/>
                <a:ea typeface="Times New Roman"/>
                <a:cs typeface="Times New Roman"/>
                <a:sym typeface="Times New Roman"/>
              </a:rPr>
              <a:t>(verbal and nonverbal) </a:t>
            </a:r>
            <a:endParaRPr b="1">
              <a:solidFill>
                <a:srgbClr val="0B5394"/>
              </a:solidFill>
              <a:latin typeface="Times New Roman"/>
              <a:ea typeface="Times New Roman"/>
              <a:cs typeface="Times New Roman"/>
              <a:sym typeface="Times New Roman"/>
            </a:endParaRPr>
          </a:p>
          <a:p>
            <a:pPr indent="-317500" lvl="1" marL="914400" rtl="0">
              <a:spcBef>
                <a:spcPts val="0"/>
              </a:spcBef>
              <a:spcAft>
                <a:spcPts val="0"/>
              </a:spcAft>
              <a:buClr>
                <a:srgbClr val="0B5394"/>
              </a:buClr>
              <a:buSzPts val="1400"/>
              <a:buFont typeface="Times New Roman"/>
              <a:buChar char="➢"/>
            </a:pPr>
            <a:r>
              <a:rPr lang="en">
                <a:solidFill>
                  <a:srgbClr val="0B5394"/>
                </a:solidFill>
                <a:latin typeface="Times New Roman"/>
                <a:ea typeface="Times New Roman"/>
                <a:cs typeface="Times New Roman"/>
                <a:sym typeface="Times New Roman"/>
              </a:rPr>
              <a:t>Your cognitions are encoded into the messages you send, which are then decoded by your communication partner into their own cognitions that influences their feedback to you </a:t>
            </a:r>
            <a:endParaRPr>
              <a:solidFill>
                <a:srgbClr val="0B5394"/>
              </a:solidFill>
              <a:latin typeface="Times New Roman"/>
              <a:ea typeface="Times New Roman"/>
              <a:cs typeface="Times New Roman"/>
              <a:sym typeface="Times New Roman"/>
            </a:endParaRPr>
          </a:p>
          <a:p>
            <a:pPr indent="-342900" lvl="0" marL="457200" rtl="0">
              <a:spcBef>
                <a:spcPts val="0"/>
              </a:spcBef>
              <a:spcAft>
                <a:spcPts val="0"/>
              </a:spcAft>
              <a:buClr>
                <a:srgbClr val="0B5394"/>
              </a:buClr>
              <a:buSzPts val="1800"/>
              <a:buFont typeface="Times New Roman"/>
              <a:buChar char="❖"/>
            </a:pPr>
            <a:r>
              <a:rPr b="1" lang="en">
                <a:solidFill>
                  <a:srgbClr val="0B5394"/>
                </a:solidFill>
                <a:latin typeface="Times New Roman"/>
                <a:ea typeface="Times New Roman"/>
                <a:cs typeface="Times New Roman"/>
                <a:sym typeface="Times New Roman"/>
              </a:rPr>
              <a:t>Cognitive Complexity </a:t>
            </a:r>
            <a:endParaRPr b="1">
              <a:solidFill>
                <a:srgbClr val="0B5394"/>
              </a:solidFill>
              <a:latin typeface="Times New Roman"/>
              <a:ea typeface="Times New Roman"/>
              <a:cs typeface="Times New Roman"/>
              <a:sym typeface="Times New Roman"/>
            </a:endParaRPr>
          </a:p>
          <a:p>
            <a:pPr indent="-317500" lvl="1" marL="914400" rtl="0">
              <a:spcBef>
                <a:spcPts val="0"/>
              </a:spcBef>
              <a:spcAft>
                <a:spcPts val="0"/>
              </a:spcAft>
              <a:buClr>
                <a:srgbClr val="0B5394"/>
              </a:buClr>
              <a:buSzPts val="1400"/>
              <a:buFont typeface="Times New Roman"/>
              <a:buChar char="➢"/>
            </a:pPr>
            <a:r>
              <a:rPr lang="en">
                <a:solidFill>
                  <a:srgbClr val="0B5394"/>
                </a:solidFill>
                <a:latin typeface="Times New Roman"/>
                <a:ea typeface="Times New Roman"/>
                <a:cs typeface="Times New Roman"/>
                <a:sym typeface="Times New Roman"/>
              </a:rPr>
              <a:t>These communicators imagine multiple scenarios, formulate multiple theories, and make multiple interpretations when encoding/decoding </a:t>
            </a:r>
            <a:endParaRPr>
              <a:solidFill>
                <a:srgbClr val="0B5394"/>
              </a:solidFill>
              <a:latin typeface="Times New Roman"/>
              <a:ea typeface="Times New Roman"/>
              <a:cs typeface="Times New Roman"/>
              <a:sym typeface="Times New Roman"/>
            </a:endParaRPr>
          </a:p>
          <a:p>
            <a:pPr indent="0" lvl="0" marL="0">
              <a:spcBef>
                <a:spcPts val="1600"/>
              </a:spcBef>
              <a:spcAft>
                <a:spcPts val="1600"/>
              </a:spcAft>
              <a:buNone/>
            </a:pPr>
            <a:r>
              <a:t/>
            </a:r>
            <a:endParaRPr>
              <a:solidFill>
                <a:srgbClr val="3D85C6"/>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solidFill>
                  <a:schemeClr val="accent5"/>
                </a:solidFill>
                <a:latin typeface="Times New Roman"/>
                <a:ea typeface="Times New Roman"/>
                <a:cs typeface="Times New Roman"/>
                <a:sym typeface="Times New Roman"/>
              </a:rPr>
              <a:t>Relationships </a:t>
            </a:r>
            <a:endParaRPr b="1">
              <a:solidFill>
                <a:schemeClr val="accent5"/>
              </a:solidFill>
              <a:latin typeface="Times New Roman"/>
              <a:ea typeface="Times New Roman"/>
              <a:cs typeface="Times New Roman"/>
              <a:sym typeface="Times New Roman"/>
            </a:endParaRPr>
          </a:p>
        </p:txBody>
      </p:sp>
      <p:pic>
        <p:nvPicPr>
          <p:cNvPr id="154" name="Shape 154"/>
          <p:cNvPicPr preferRelativeResize="0"/>
          <p:nvPr/>
        </p:nvPicPr>
        <p:blipFill>
          <a:blip r:embed="rId3">
            <a:alphaModFix/>
          </a:blip>
          <a:stretch>
            <a:fillRect/>
          </a:stretch>
        </p:blipFill>
        <p:spPr>
          <a:xfrm>
            <a:off x="0" y="1853725"/>
            <a:ext cx="3895426" cy="2921576"/>
          </a:xfrm>
          <a:prstGeom prst="rect">
            <a:avLst/>
          </a:prstGeom>
          <a:noFill/>
          <a:ln>
            <a:noFill/>
          </a:ln>
        </p:spPr>
      </p:pic>
      <p:pic>
        <p:nvPicPr>
          <p:cNvPr id="155" name="Shape 155"/>
          <p:cNvPicPr preferRelativeResize="0"/>
          <p:nvPr/>
        </p:nvPicPr>
        <p:blipFill>
          <a:blip r:embed="rId4">
            <a:alphaModFix/>
          </a:blip>
          <a:stretch>
            <a:fillRect/>
          </a:stretch>
        </p:blipFill>
        <p:spPr>
          <a:xfrm>
            <a:off x="3250725" y="2851675"/>
            <a:ext cx="5893274" cy="2291825"/>
          </a:xfrm>
          <a:prstGeom prst="rect">
            <a:avLst/>
          </a:prstGeom>
          <a:noFill/>
          <a:ln>
            <a:noFill/>
          </a:ln>
        </p:spPr>
      </p:pic>
      <p:sp>
        <p:nvSpPr>
          <p:cNvPr id="156" name="Shape 156"/>
          <p:cNvSpPr txBox="1"/>
          <p:nvPr>
            <p:ph idx="1" type="body"/>
          </p:nvPr>
        </p:nvSpPr>
        <p:spPr>
          <a:xfrm>
            <a:off x="311700" y="1130150"/>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B5394"/>
              </a:buClr>
              <a:buSzPts val="1800"/>
              <a:buFont typeface="Times New Roman"/>
              <a:buChar char="❖"/>
            </a:pPr>
            <a:r>
              <a:rPr lang="en">
                <a:solidFill>
                  <a:srgbClr val="0B5394"/>
                </a:solidFill>
                <a:latin typeface="Times New Roman"/>
                <a:ea typeface="Times New Roman"/>
                <a:cs typeface="Times New Roman"/>
                <a:sym typeface="Times New Roman"/>
              </a:rPr>
              <a:t>All communication occur within the context of a relationship </a:t>
            </a:r>
            <a:endParaRPr>
              <a:solidFill>
                <a:srgbClr val="0B5394"/>
              </a:solidFill>
              <a:latin typeface="Times New Roman"/>
              <a:ea typeface="Times New Roman"/>
              <a:cs typeface="Times New Roman"/>
              <a:sym typeface="Times New Roman"/>
            </a:endParaRPr>
          </a:p>
          <a:p>
            <a:pPr indent="-317500" lvl="1" marL="914400" rtl="0">
              <a:spcBef>
                <a:spcPts val="0"/>
              </a:spcBef>
              <a:spcAft>
                <a:spcPts val="0"/>
              </a:spcAft>
              <a:buClr>
                <a:srgbClr val="0B5394"/>
              </a:buClr>
              <a:buSzPts val="1400"/>
              <a:buFont typeface="Times New Roman"/>
              <a:buChar char="➢"/>
            </a:pPr>
            <a:r>
              <a:rPr lang="en">
                <a:solidFill>
                  <a:srgbClr val="0B5394"/>
                </a:solidFill>
                <a:latin typeface="Times New Roman"/>
                <a:ea typeface="Times New Roman"/>
                <a:cs typeface="Times New Roman"/>
                <a:sym typeface="Times New Roman"/>
              </a:rPr>
              <a:t>You adjust the way you communicate depending on the relationship between you and the other individual (i.e., friend vs. parents, best friend vs. acquaintance, co-worker vs. friends)  </a:t>
            </a:r>
            <a:endParaRPr>
              <a:solidFill>
                <a:srgbClr val="0B5394"/>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solidFill>
                  <a:schemeClr val="accent5"/>
                </a:solidFill>
                <a:latin typeface="Times New Roman"/>
                <a:ea typeface="Times New Roman"/>
                <a:cs typeface="Times New Roman"/>
                <a:sym typeface="Times New Roman"/>
              </a:rPr>
              <a:t>Situation </a:t>
            </a:r>
            <a:endParaRPr b="1">
              <a:solidFill>
                <a:schemeClr val="accent5"/>
              </a:solidFill>
              <a:latin typeface="Times New Roman"/>
              <a:ea typeface="Times New Roman"/>
              <a:cs typeface="Times New Roman"/>
              <a:sym typeface="Times New Roman"/>
            </a:endParaRPr>
          </a:p>
        </p:txBody>
      </p:sp>
      <p:sp>
        <p:nvSpPr>
          <p:cNvPr id="162" name="Shape 1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3D85C6"/>
              </a:buClr>
              <a:buSzPts val="1800"/>
              <a:buFont typeface="Times New Roman"/>
              <a:buChar char="❖"/>
            </a:pPr>
            <a:r>
              <a:rPr lang="en">
                <a:solidFill>
                  <a:srgbClr val="3D85C6"/>
                </a:solidFill>
                <a:latin typeface="Times New Roman"/>
                <a:ea typeface="Times New Roman"/>
                <a:cs typeface="Times New Roman"/>
                <a:sym typeface="Times New Roman"/>
              </a:rPr>
              <a:t>Situational context refers to </a:t>
            </a:r>
            <a:endParaRPr>
              <a:solidFill>
                <a:srgbClr val="3D85C6"/>
              </a:solidFill>
              <a:latin typeface="Times New Roman"/>
              <a:ea typeface="Times New Roman"/>
              <a:cs typeface="Times New Roman"/>
              <a:sym typeface="Times New Roman"/>
            </a:endParaRPr>
          </a:p>
          <a:p>
            <a:pPr indent="-317500" lvl="1" marL="914400" rtl="0">
              <a:spcBef>
                <a:spcPts val="0"/>
              </a:spcBef>
              <a:spcAft>
                <a:spcPts val="0"/>
              </a:spcAft>
              <a:buClr>
                <a:srgbClr val="3D85C6"/>
              </a:buClr>
              <a:buSzPts val="1400"/>
              <a:buFont typeface="Times New Roman"/>
              <a:buChar char="➢"/>
            </a:pPr>
            <a:r>
              <a:rPr lang="en">
                <a:solidFill>
                  <a:srgbClr val="3D85C6"/>
                </a:solidFill>
                <a:latin typeface="Times New Roman"/>
                <a:ea typeface="Times New Roman"/>
                <a:cs typeface="Times New Roman"/>
                <a:sym typeface="Times New Roman"/>
              </a:rPr>
              <a:t>Where you live </a:t>
            </a:r>
            <a:endParaRPr>
              <a:solidFill>
                <a:srgbClr val="3D85C6"/>
              </a:solidFill>
              <a:latin typeface="Times New Roman"/>
              <a:ea typeface="Times New Roman"/>
              <a:cs typeface="Times New Roman"/>
              <a:sym typeface="Times New Roman"/>
            </a:endParaRPr>
          </a:p>
          <a:p>
            <a:pPr indent="-317500" lvl="1" marL="914400" rtl="0">
              <a:spcBef>
                <a:spcPts val="0"/>
              </a:spcBef>
              <a:spcAft>
                <a:spcPts val="0"/>
              </a:spcAft>
              <a:buClr>
                <a:srgbClr val="3D85C6"/>
              </a:buClr>
              <a:buSzPts val="1400"/>
              <a:buFont typeface="Times New Roman"/>
              <a:buChar char="➢"/>
            </a:pPr>
            <a:r>
              <a:rPr lang="en">
                <a:solidFill>
                  <a:srgbClr val="3D85C6"/>
                </a:solidFill>
                <a:latin typeface="Times New Roman"/>
                <a:ea typeface="Times New Roman"/>
                <a:cs typeface="Times New Roman"/>
                <a:sym typeface="Times New Roman"/>
              </a:rPr>
              <a:t>Where you work </a:t>
            </a:r>
            <a:endParaRPr>
              <a:solidFill>
                <a:srgbClr val="3D85C6"/>
              </a:solidFill>
              <a:latin typeface="Times New Roman"/>
              <a:ea typeface="Times New Roman"/>
              <a:cs typeface="Times New Roman"/>
              <a:sym typeface="Times New Roman"/>
            </a:endParaRPr>
          </a:p>
          <a:p>
            <a:pPr indent="-317500" lvl="1" marL="914400" rtl="0">
              <a:spcBef>
                <a:spcPts val="0"/>
              </a:spcBef>
              <a:spcAft>
                <a:spcPts val="0"/>
              </a:spcAft>
              <a:buClr>
                <a:srgbClr val="3D85C6"/>
              </a:buClr>
              <a:buSzPts val="1400"/>
              <a:buFont typeface="Times New Roman"/>
              <a:buChar char="➢"/>
            </a:pPr>
            <a:r>
              <a:rPr lang="en">
                <a:solidFill>
                  <a:srgbClr val="3D85C6"/>
                </a:solidFill>
                <a:latin typeface="Times New Roman"/>
                <a:ea typeface="Times New Roman"/>
                <a:cs typeface="Times New Roman"/>
                <a:sym typeface="Times New Roman"/>
              </a:rPr>
              <a:t>Your home</a:t>
            </a:r>
            <a:endParaRPr>
              <a:solidFill>
                <a:srgbClr val="3D85C6"/>
              </a:solidFill>
              <a:latin typeface="Times New Roman"/>
              <a:ea typeface="Times New Roman"/>
              <a:cs typeface="Times New Roman"/>
              <a:sym typeface="Times New Roman"/>
            </a:endParaRPr>
          </a:p>
          <a:p>
            <a:pPr indent="-317500" lvl="1" marL="914400" rtl="0">
              <a:spcBef>
                <a:spcPts val="0"/>
              </a:spcBef>
              <a:spcAft>
                <a:spcPts val="0"/>
              </a:spcAft>
              <a:buClr>
                <a:srgbClr val="3D85C6"/>
              </a:buClr>
              <a:buSzPts val="1400"/>
              <a:buFont typeface="Times New Roman"/>
              <a:buChar char="➢"/>
            </a:pPr>
            <a:r>
              <a:rPr lang="en">
                <a:solidFill>
                  <a:srgbClr val="3D85C6"/>
                </a:solidFill>
                <a:latin typeface="Times New Roman"/>
                <a:ea typeface="Times New Roman"/>
                <a:cs typeface="Times New Roman"/>
                <a:sym typeface="Times New Roman"/>
              </a:rPr>
              <a:t>The time of the day/night </a:t>
            </a:r>
            <a:endParaRPr>
              <a:solidFill>
                <a:srgbClr val="3D85C6"/>
              </a:solidFill>
              <a:latin typeface="Times New Roman"/>
              <a:ea typeface="Times New Roman"/>
              <a:cs typeface="Times New Roman"/>
              <a:sym typeface="Times New Roman"/>
            </a:endParaRPr>
          </a:p>
          <a:p>
            <a:pPr indent="-317500" lvl="1" marL="914400" rtl="0">
              <a:spcBef>
                <a:spcPts val="0"/>
              </a:spcBef>
              <a:spcAft>
                <a:spcPts val="0"/>
              </a:spcAft>
              <a:buClr>
                <a:srgbClr val="3D85C6"/>
              </a:buClr>
              <a:buSzPts val="1400"/>
              <a:buFont typeface="Times New Roman"/>
              <a:buChar char="➢"/>
            </a:pPr>
            <a:r>
              <a:rPr lang="en">
                <a:solidFill>
                  <a:srgbClr val="3D85C6"/>
                </a:solidFill>
                <a:latin typeface="Times New Roman"/>
                <a:ea typeface="Times New Roman"/>
                <a:cs typeface="Times New Roman"/>
                <a:sym typeface="Times New Roman"/>
              </a:rPr>
              <a:t>Current events in the particular environment of the time </a:t>
            </a:r>
            <a:endParaRPr>
              <a:solidFill>
                <a:srgbClr val="3D85C6"/>
              </a:solidFill>
              <a:latin typeface="Times New Roman"/>
              <a:ea typeface="Times New Roman"/>
              <a:cs typeface="Times New Roman"/>
              <a:sym typeface="Times New Roman"/>
            </a:endParaRPr>
          </a:p>
          <a:p>
            <a:pPr indent="-342900" lvl="0" marL="457200">
              <a:spcBef>
                <a:spcPts val="0"/>
              </a:spcBef>
              <a:spcAft>
                <a:spcPts val="0"/>
              </a:spcAft>
              <a:buClr>
                <a:srgbClr val="3D85C6"/>
              </a:buClr>
              <a:buSzPts val="1800"/>
              <a:buFont typeface="Times New Roman"/>
              <a:buChar char="❖"/>
            </a:pPr>
            <a:r>
              <a:rPr lang="en">
                <a:solidFill>
                  <a:srgbClr val="3D85C6"/>
                </a:solidFill>
                <a:latin typeface="Times New Roman"/>
                <a:ea typeface="Times New Roman"/>
                <a:cs typeface="Times New Roman"/>
                <a:sym typeface="Times New Roman"/>
              </a:rPr>
              <a:t>The circumstance surrounding communication influences communication </a:t>
            </a:r>
            <a:endParaRPr>
              <a:solidFill>
                <a:srgbClr val="3D85C6"/>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descr="Crash movie clips: http://j.mp/1J9ztWu BUY THE MOVIE: http://j.mp/wtYiUL Don't miss the HOTTEST NEW TRAILERS: http://bit.ly/1u2y6pr  CLIP DESCRIPTION: When Jean (Sandra Bullock) sees that the locksmith is a tattooed Latino, she demands that Rick (Brendan Fraser) have the locks changed again.  FILM DESCRIPTION: Issues of race and gender cause a group of strangers in Los Angeles to physically and emotionally collide in this drama from director and screenwriter Paul Haggis. Graham (Don Cheadle) is a police detective whose brother is a street criminal, and it hurts him to know his mother cares more about his ne'er-do-well brother than him. Graham's partner is Ria (Jennifer Esposito), who is also his girlfriend, though she has begun to bristle at his emotional distance, as well as his occasional insensitivity over the fact he's African-American and she's Hispanic. Rick (Brendan Fraser) is an L.A. district attorney whose wife, Jean (Sandra Bullock), makes little secret of her fear and hatred of people unlike herself. Jean's worst imaginings about people of color are confirmed when her SUV is carjacked by two African-American men -- Anthony (Chris Bridges, aka Ludacris), who dislikes white people as much as Jean hates blacks, and Peter (Larenz Tate), who is more open minded. Cameron (Terrence Howard) is a well-to-do African-American television producer with a beautiful wife, Christine (Thandie Newton). While coming home from a party, Cameron and Christine are pulled over by Officer Ryan (Matt Dillon), who subjects them to a humiliating interrogation (and her to an inappropriate search) while his new partner, Officer Hansen (Ryan Phillippe), looks on. Daniel (Michael Pena) is a hard-working locksmith and dedicated father who discovers that his looks don't lead many of his customers to trust him. And Farhad (Shaun Toub) is a Middle Eastern shopkeeper who is so constantly threatened in the wake of the 9/11 attacks that he decided he needs a gun to defend his family. Crash was the first directorial project for award-winning television and film writer Haggis.  CREDITS: TM &amp; © Lionsgate (2004) Cast: Brendan Fraser, Michael Peña, Sandra Bullock, Nona Gaye, Yomi Perry Director: Paul Haggis Producers: Don Cheadle, Betsy Danbury, Paul Haggis, Randi Hiller, Marina Grasic, Dana Maksimovich, Robert Moresco, Cathy Schulman, Bob Yari Screenwriters: Paul Haggis, Robert Moresco  WHO ARE WE? The MOVIECLIPS channel is the largest collection of licensed movie clips on the web. Here you will find unforgettable moments, scenes and lines from all your favorite films. Made by movie fans, for movie fans.  SUBSCRIBE TO OUR MOVIE CHANNELS: MOVIECLIPS: http://bit.ly/1u2yaWd ComingSoon: http://bit.ly/1DVpgtR Indie &amp; Film Festivals: http://bit.ly/1wbkfYg Hero Central: http://bit.ly/1AMUZwv Extras: http://bit.ly/1u431fr Classic Trailers: http://bit.ly/1u43jDe Pop-Up Trailers: http://bit.ly/1z7EtZR Movie News: http://bit.ly/1C3Ncd2 Movie Games: http://bit.ly/1ygDV13 Fandango: http://bit.ly/1Bl79ye Fandango FrontRunners: http://bit.ly/1CggQfC  HIT US UP: Facebook: http://on.fb.me/1y8M8ax Twitter: http://bit.ly/1ghOWmt Pinterest: http://bit.ly/14wL9De Tumblr: http://bit.ly/1vUwhH7" id="167" name="Shape 167" title="Crash (2/9) Movie CLIP - I Want the Locks Changed Again (2004) HD">
            <a:hlinkClick r:id="rId3"/>
          </p:cNvPr>
          <p:cNvSpPr/>
          <p:nvPr/>
        </p:nvSpPr>
        <p:spPr>
          <a:xfrm>
            <a:off x="0" y="0"/>
            <a:ext cx="9144000" cy="5143500"/>
          </a:xfrm>
          <a:prstGeom prst="rect">
            <a:avLst/>
          </a:prstGeom>
          <a:blipFill>
            <a:blip r:embed="rId4">
              <a:alphaModFix/>
            </a:blip>
            <a:stretch>
              <a:fillRect/>
            </a:stretch>
          </a:blipFill>
          <a:ln>
            <a:noFill/>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3D85C6"/>
                </a:solidFill>
                <a:latin typeface="Times New Roman"/>
                <a:ea typeface="Times New Roman"/>
                <a:cs typeface="Times New Roman"/>
                <a:sym typeface="Times New Roman"/>
              </a:rPr>
              <a:t>Cultural Context </a:t>
            </a:r>
            <a:endParaRPr b="1">
              <a:solidFill>
                <a:srgbClr val="3D85C6"/>
              </a:solidFill>
              <a:latin typeface="Times New Roman"/>
              <a:ea typeface="Times New Roman"/>
              <a:cs typeface="Times New Roman"/>
              <a:sym typeface="Times New Roman"/>
            </a:endParaRPr>
          </a:p>
        </p:txBody>
      </p:sp>
      <p:pic>
        <p:nvPicPr>
          <p:cNvPr id="173" name="Shape 173"/>
          <p:cNvPicPr preferRelativeResize="0"/>
          <p:nvPr/>
        </p:nvPicPr>
        <p:blipFill>
          <a:blip r:embed="rId3">
            <a:alphaModFix/>
          </a:blip>
          <a:stretch>
            <a:fillRect/>
          </a:stretch>
        </p:blipFill>
        <p:spPr>
          <a:xfrm>
            <a:off x="5218975" y="445025"/>
            <a:ext cx="3925025" cy="3694125"/>
          </a:xfrm>
          <a:prstGeom prst="rect">
            <a:avLst/>
          </a:prstGeom>
          <a:noFill/>
          <a:ln>
            <a:noFill/>
          </a:ln>
        </p:spPr>
      </p:pic>
      <p:sp>
        <p:nvSpPr>
          <p:cNvPr id="174" name="Shape 174"/>
          <p:cNvSpPr txBox="1"/>
          <p:nvPr>
            <p:ph idx="1" type="body"/>
          </p:nvPr>
        </p:nvSpPr>
        <p:spPr>
          <a:xfrm>
            <a:off x="311700" y="1152475"/>
            <a:ext cx="46200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3D85C6"/>
              </a:buClr>
              <a:buSzPts val="1800"/>
              <a:buFont typeface="Times New Roman"/>
              <a:buChar char="❖"/>
            </a:pPr>
            <a:r>
              <a:rPr lang="en">
                <a:solidFill>
                  <a:srgbClr val="3D85C6"/>
                </a:solidFill>
                <a:latin typeface="Times New Roman"/>
                <a:ea typeface="Times New Roman"/>
                <a:cs typeface="Times New Roman"/>
                <a:sym typeface="Times New Roman"/>
              </a:rPr>
              <a:t>Culture plays a significant role in how we communicate </a:t>
            </a:r>
            <a:endParaRPr>
              <a:solidFill>
                <a:srgbClr val="3D85C6"/>
              </a:solidFill>
              <a:latin typeface="Times New Roman"/>
              <a:ea typeface="Times New Roman"/>
              <a:cs typeface="Times New Roman"/>
              <a:sym typeface="Times New Roman"/>
            </a:endParaRPr>
          </a:p>
          <a:p>
            <a:pPr indent="-317500" lvl="1" marL="914400" rtl="0">
              <a:spcBef>
                <a:spcPts val="0"/>
              </a:spcBef>
              <a:spcAft>
                <a:spcPts val="0"/>
              </a:spcAft>
              <a:buClr>
                <a:srgbClr val="3D85C6"/>
              </a:buClr>
              <a:buSzPts val="1400"/>
              <a:buFont typeface="Times New Roman"/>
              <a:buChar char="➢"/>
            </a:pPr>
            <a:r>
              <a:rPr lang="en">
                <a:solidFill>
                  <a:srgbClr val="3D85C6"/>
                </a:solidFill>
                <a:latin typeface="Times New Roman"/>
                <a:ea typeface="Times New Roman"/>
                <a:cs typeface="Times New Roman"/>
                <a:sym typeface="Times New Roman"/>
              </a:rPr>
              <a:t>How we were raised to believe </a:t>
            </a:r>
            <a:endParaRPr>
              <a:solidFill>
                <a:srgbClr val="3D85C6"/>
              </a:solidFill>
              <a:latin typeface="Times New Roman"/>
              <a:ea typeface="Times New Roman"/>
              <a:cs typeface="Times New Roman"/>
              <a:sym typeface="Times New Roman"/>
            </a:endParaRPr>
          </a:p>
          <a:p>
            <a:pPr indent="-342900" lvl="0" marL="457200" rtl="0">
              <a:spcBef>
                <a:spcPts val="0"/>
              </a:spcBef>
              <a:spcAft>
                <a:spcPts val="0"/>
              </a:spcAft>
              <a:buClr>
                <a:srgbClr val="3D85C6"/>
              </a:buClr>
              <a:buSzPts val="1800"/>
              <a:buFont typeface="Times New Roman"/>
              <a:buChar char="❖"/>
            </a:pPr>
            <a:r>
              <a:rPr lang="en">
                <a:solidFill>
                  <a:srgbClr val="3D85C6"/>
                </a:solidFill>
                <a:latin typeface="Times New Roman"/>
                <a:ea typeface="Times New Roman"/>
                <a:cs typeface="Times New Roman"/>
                <a:sym typeface="Times New Roman"/>
              </a:rPr>
              <a:t>Cultural identity </a:t>
            </a:r>
            <a:endParaRPr>
              <a:solidFill>
                <a:srgbClr val="3D85C6"/>
              </a:solidFill>
              <a:latin typeface="Times New Roman"/>
              <a:ea typeface="Times New Roman"/>
              <a:cs typeface="Times New Roman"/>
              <a:sym typeface="Times New Roman"/>
            </a:endParaRPr>
          </a:p>
          <a:p>
            <a:pPr indent="-317500" lvl="1" marL="914400" rtl="0">
              <a:spcBef>
                <a:spcPts val="0"/>
              </a:spcBef>
              <a:spcAft>
                <a:spcPts val="0"/>
              </a:spcAft>
              <a:buClr>
                <a:srgbClr val="3D85C6"/>
              </a:buClr>
              <a:buSzPts val="1400"/>
              <a:buFont typeface="Times New Roman"/>
              <a:buChar char="➢"/>
            </a:pPr>
            <a:r>
              <a:rPr lang="en">
                <a:solidFill>
                  <a:srgbClr val="3D85C6"/>
                </a:solidFill>
                <a:latin typeface="Times New Roman"/>
                <a:ea typeface="Times New Roman"/>
                <a:cs typeface="Times New Roman"/>
                <a:sym typeface="Times New Roman"/>
              </a:rPr>
              <a:t>How individuals view themselves as members of a specific culture influences the communication choices people make and how they interpret the message they receive from others </a:t>
            </a:r>
            <a:endParaRPr>
              <a:solidFill>
                <a:srgbClr val="3D85C6"/>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solidFill>
                  <a:schemeClr val="accent5"/>
                </a:solidFill>
                <a:latin typeface="Times New Roman"/>
                <a:ea typeface="Times New Roman"/>
                <a:cs typeface="Times New Roman"/>
                <a:sym typeface="Times New Roman"/>
              </a:rPr>
              <a:t>The Functional Perspective </a:t>
            </a:r>
            <a:endParaRPr b="1">
              <a:solidFill>
                <a:schemeClr val="accent5"/>
              </a:solidFill>
              <a:latin typeface="Times New Roman"/>
              <a:ea typeface="Times New Roman"/>
              <a:cs typeface="Times New Roman"/>
              <a:sym typeface="Times New Roman"/>
            </a:endParaRPr>
          </a:p>
        </p:txBody>
      </p:sp>
      <p:sp>
        <p:nvSpPr>
          <p:cNvPr id="63" name="Shape 63"/>
          <p:cNvSpPr txBox="1"/>
          <p:nvPr>
            <p:ph idx="1" type="body"/>
          </p:nvPr>
        </p:nvSpPr>
        <p:spPr>
          <a:xfrm>
            <a:off x="3960900" y="1183850"/>
            <a:ext cx="5183100" cy="3306600"/>
          </a:xfrm>
          <a:prstGeom prst="rect">
            <a:avLst/>
          </a:prstGeom>
        </p:spPr>
        <p:txBody>
          <a:bodyPr anchorCtr="0" anchor="t" bIns="91425" lIns="91425" spcFirstLastPara="1" rIns="91425" wrap="square" tIns="91425">
            <a:noAutofit/>
          </a:bodyPr>
          <a:lstStyle/>
          <a:p>
            <a:pPr indent="-381000" lvl="0" marL="457200" rtl="0">
              <a:lnSpc>
                <a:spcPct val="90000"/>
              </a:lnSpc>
              <a:spcBef>
                <a:spcPts val="0"/>
              </a:spcBef>
              <a:spcAft>
                <a:spcPts val="0"/>
              </a:spcAft>
              <a:buClr>
                <a:srgbClr val="6FA8DC"/>
              </a:buClr>
              <a:buSzPts val="2400"/>
              <a:buFont typeface="Times New Roman"/>
              <a:buChar char="❖"/>
            </a:pPr>
            <a:r>
              <a:rPr lang="en" sz="2400">
                <a:solidFill>
                  <a:srgbClr val="6FA8DC"/>
                </a:solidFill>
                <a:latin typeface="Times New Roman"/>
                <a:ea typeface="Times New Roman"/>
                <a:cs typeface="Times New Roman"/>
                <a:sym typeface="Times New Roman"/>
              </a:rPr>
              <a:t>How we use communication in relationships</a:t>
            </a:r>
            <a:endParaRPr sz="2400">
              <a:solidFill>
                <a:srgbClr val="6FA8DC"/>
              </a:solidFill>
              <a:latin typeface="Times New Roman"/>
              <a:ea typeface="Times New Roman"/>
              <a:cs typeface="Times New Roman"/>
              <a:sym typeface="Times New Roman"/>
            </a:endParaRPr>
          </a:p>
          <a:p>
            <a:pPr indent="-381000" lvl="1" marL="914400" rtl="0">
              <a:lnSpc>
                <a:spcPct val="90000"/>
              </a:lnSpc>
              <a:spcBef>
                <a:spcPts val="0"/>
              </a:spcBef>
              <a:spcAft>
                <a:spcPts val="0"/>
              </a:spcAft>
              <a:buClr>
                <a:srgbClr val="6FA8DC"/>
              </a:buClr>
              <a:buSzPts val="2400"/>
              <a:buFont typeface="Times New Roman"/>
              <a:buChar char="➢"/>
            </a:pPr>
            <a:r>
              <a:rPr lang="en" sz="2400">
                <a:solidFill>
                  <a:srgbClr val="6FA8DC"/>
                </a:solidFill>
                <a:latin typeface="Times New Roman"/>
                <a:ea typeface="Times New Roman"/>
                <a:cs typeface="Times New Roman"/>
                <a:sym typeface="Times New Roman"/>
              </a:rPr>
              <a:t>Expressing affiliation</a:t>
            </a:r>
            <a:endParaRPr sz="2400">
              <a:solidFill>
                <a:srgbClr val="6FA8DC"/>
              </a:solidFill>
              <a:latin typeface="Times New Roman"/>
              <a:ea typeface="Times New Roman"/>
              <a:cs typeface="Times New Roman"/>
              <a:sym typeface="Times New Roman"/>
            </a:endParaRPr>
          </a:p>
          <a:p>
            <a:pPr indent="-381000" lvl="1" marL="914400" rtl="0">
              <a:lnSpc>
                <a:spcPct val="90000"/>
              </a:lnSpc>
              <a:spcBef>
                <a:spcPts val="0"/>
              </a:spcBef>
              <a:spcAft>
                <a:spcPts val="0"/>
              </a:spcAft>
              <a:buClr>
                <a:srgbClr val="6FA8DC"/>
              </a:buClr>
              <a:buSzPts val="2400"/>
              <a:buFont typeface="Times New Roman"/>
              <a:buChar char="➢"/>
            </a:pPr>
            <a:r>
              <a:rPr lang="en" sz="2400">
                <a:solidFill>
                  <a:srgbClr val="6FA8DC"/>
                </a:solidFill>
                <a:latin typeface="Times New Roman"/>
                <a:ea typeface="Times New Roman"/>
                <a:cs typeface="Times New Roman"/>
                <a:sym typeface="Times New Roman"/>
              </a:rPr>
              <a:t>Managing relationships</a:t>
            </a:r>
            <a:endParaRPr sz="2400">
              <a:solidFill>
                <a:srgbClr val="6FA8DC"/>
              </a:solidFill>
              <a:latin typeface="Times New Roman"/>
              <a:ea typeface="Times New Roman"/>
              <a:cs typeface="Times New Roman"/>
              <a:sym typeface="Times New Roman"/>
            </a:endParaRPr>
          </a:p>
          <a:p>
            <a:pPr indent="-381000" lvl="1" marL="914400" rtl="0">
              <a:lnSpc>
                <a:spcPct val="90000"/>
              </a:lnSpc>
              <a:spcBef>
                <a:spcPts val="0"/>
              </a:spcBef>
              <a:spcAft>
                <a:spcPts val="0"/>
              </a:spcAft>
              <a:buClr>
                <a:srgbClr val="6FA8DC"/>
              </a:buClr>
              <a:buSzPts val="2400"/>
              <a:buFont typeface="Times New Roman"/>
              <a:buChar char="➢"/>
            </a:pPr>
            <a:r>
              <a:rPr lang="en" sz="2400">
                <a:solidFill>
                  <a:srgbClr val="6FA8DC"/>
                </a:solidFill>
                <a:latin typeface="Times New Roman"/>
                <a:ea typeface="Times New Roman"/>
                <a:cs typeface="Times New Roman"/>
                <a:sym typeface="Times New Roman"/>
              </a:rPr>
              <a:t>Influencing others</a:t>
            </a:r>
            <a:endParaRPr sz="2400">
              <a:solidFill>
                <a:srgbClr val="6FA8DC"/>
              </a:solidFill>
              <a:latin typeface="Times New Roman"/>
              <a:ea typeface="Times New Roman"/>
              <a:cs typeface="Times New Roman"/>
              <a:sym typeface="Times New Roman"/>
            </a:endParaRPr>
          </a:p>
        </p:txBody>
      </p:sp>
      <p:pic>
        <p:nvPicPr>
          <p:cNvPr id="64" name="Shape 64"/>
          <p:cNvPicPr preferRelativeResize="0"/>
          <p:nvPr/>
        </p:nvPicPr>
        <p:blipFill>
          <a:blip r:embed="rId3">
            <a:alphaModFix/>
          </a:blip>
          <a:stretch>
            <a:fillRect/>
          </a:stretch>
        </p:blipFill>
        <p:spPr>
          <a:xfrm>
            <a:off x="5715000" y="3457563"/>
            <a:ext cx="3429000" cy="1685925"/>
          </a:xfrm>
          <a:prstGeom prst="rect">
            <a:avLst/>
          </a:prstGeom>
          <a:noFill/>
          <a:ln>
            <a:noFill/>
          </a:ln>
        </p:spPr>
      </p:pic>
      <p:pic>
        <p:nvPicPr>
          <p:cNvPr id="65" name="Shape 65"/>
          <p:cNvPicPr preferRelativeResize="0"/>
          <p:nvPr/>
        </p:nvPicPr>
        <p:blipFill>
          <a:blip r:embed="rId4">
            <a:alphaModFix/>
          </a:blip>
          <a:stretch>
            <a:fillRect/>
          </a:stretch>
        </p:blipFill>
        <p:spPr>
          <a:xfrm>
            <a:off x="0" y="2047875"/>
            <a:ext cx="4362550" cy="3095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Shape 179"/>
          <p:cNvPicPr preferRelativeResize="0"/>
          <p:nvPr/>
        </p:nvPicPr>
        <p:blipFill>
          <a:blip r:embed="rId3">
            <a:alphaModFix/>
          </a:blip>
          <a:stretch>
            <a:fillRect/>
          </a:stretch>
        </p:blipFill>
        <p:spPr>
          <a:xfrm>
            <a:off x="3739275" y="2422750"/>
            <a:ext cx="5404725" cy="2720750"/>
          </a:xfrm>
          <a:prstGeom prst="rect">
            <a:avLst/>
          </a:prstGeom>
          <a:noFill/>
          <a:ln>
            <a:noFill/>
          </a:ln>
        </p:spPr>
      </p:pic>
      <p:sp>
        <p:nvSpPr>
          <p:cNvPr id="180" name="Shape 180"/>
          <p:cNvSpPr txBox="1"/>
          <p:nvPr>
            <p:ph idx="1" type="body"/>
          </p:nvPr>
        </p:nvSpPr>
        <p:spPr>
          <a:xfrm>
            <a:off x="311700" y="1474375"/>
            <a:ext cx="8520600" cy="3094500"/>
          </a:xfrm>
          <a:prstGeom prst="rect">
            <a:avLst/>
          </a:prstGeom>
        </p:spPr>
        <p:txBody>
          <a:bodyPr anchorCtr="0" anchor="t" bIns="91425" lIns="91425" spcFirstLastPara="1" rIns="91425" wrap="square" tIns="91425">
            <a:noAutofit/>
          </a:bodyPr>
          <a:lstStyle/>
          <a:p>
            <a:pPr indent="-381000" lvl="0" marL="457200" rtl="0">
              <a:lnSpc>
                <a:spcPct val="90000"/>
              </a:lnSpc>
              <a:spcBef>
                <a:spcPts val="0"/>
              </a:spcBef>
              <a:spcAft>
                <a:spcPts val="0"/>
              </a:spcAft>
              <a:buClr>
                <a:srgbClr val="3D85C6"/>
              </a:buClr>
              <a:buSzPts val="2400"/>
              <a:buFont typeface="Times New Roman"/>
              <a:buChar char="❖"/>
            </a:pPr>
            <a:r>
              <a:rPr lang="en" sz="2400">
                <a:solidFill>
                  <a:srgbClr val="3D85C6"/>
                </a:solidFill>
                <a:latin typeface="Times New Roman"/>
                <a:ea typeface="Times New Roman"/>
                <a:cs typeface="Times New Roman"/>
                <a:sym typeface="Times New Roman"/>
              </a:rPr>
              <a:t>Basic communication processes</a:t>
            </a:r>
            <a:endParaRPr sz="2400">
              <a:solidFill>
                <a:srgbClr val="3D85C6"/>
              </a:solidFill>
              <a:latin typeface="Times New Roman"/>
              <a:ea typeface="Times New Roman"/>
              <a:cs typeface="Times New Roman"/>
              <a:sym typeface="Times New Roman"/>
            </a:endParaRPr>
          </a:p>
          <a:p>
            <a:pPr indent="-381000" lvl="0" marL="457200" rtl="0">
              <a:lnSpc>
                <a:spcPct val="90000"/>
              </a:lnSpc>
              <a:spcBef>
                <a:spcPts val="750"/>
              </a:spcBef>
              <a:spcAft>
                <a:spcPts val="0"/>
              </a:spcAft>
              <a:buClr>
                <a:srgbClr val="3D85C6"/>
              </a:buClr>
              <a:buSzPts val="2400"/>
              <a:buFont typeface="Times New Roman"/>
              <a:buChar char="❖"/>
            </a:pPr>
            <a:r>
              <a:rPr lang="en" sz="2400">
                <a:solidFill>
                  <a:srgbClr val="3D85C6"/>
                </a:solidFill>
                <a:latin typeface="Times New Roman"/>
                <a:ea typeface="Times New Roman"/>
                <a:cs typeface="Times New Roman"/>
                <a:sym typeface="Times New Roman"/>
              </a:rPr>
              <a:t>Interpersonal communication</a:t>
            </a:r>
            <a:endParaRPr sz="2400">
              <a:solidFill>
                <a:srgbClr val="3D85C6"/>
              </a:solidFill>
              <a:latin typeface="Times New Roman"/>
              <a:ea typeface="Times New Roman"/>
              <a:cs typeface="Times New Roman"/>
              <a:sym typeface="Times New Roman"/>
            </a:endParaRPr>
          </a:p>
          <a:p>
            <a:pPr indent="-381000" lvl="0" marL="457200" rtl="0">
              <a:lnSpc>
                <a:spcPct val="90000"/>
              </a:lnSpc>
              <a:spcBef>
                <a:spcPts val="750"/>
              </a:spcBef>
              <a:spcAft>
                <a:spcPts val="0"/>
              </a:spcAft>
              <a:buClr>
                <a:srgbClr val="3D85C6"/>
              </a:buClr>
              <a:buSzPts val="2400"/>
              <a:buFont typeface="Times New Roman"/>
              <a:buChar char="❖"/>
            </a:pPr>
            <a:r>
              <a:rPr lang="en" sz="2400">
                <a:solidFill>
                  <a:srgbClr val="3D85C6"/>
                </a:solidFill>
                <a:latin typeface="Times New Roman"/>
                <a:ea typeface="Times New Roman"/>
                <a:cs typeface="Times New Roman"/>
                <a:sym typeface="Times New Roman"/>
              </a:rPr>
              <a:t>Group and organizational communication</a:t>
            </a:r>
            <a:endParaRPr sz="2400">
              <a:solidFill>
                <a:srgbClr val="3D85C6"/>
              </a:solidFill>
              <a:latin typeface="Times New Roman"/>
              <a:ea typeface="Times New Roman"/>
              <a:cs typeface="Times New Roman"/>
              <a:sym typeface="Times New Roman"/>
            </a:endParaRPr>
          </a:p>
          <a:p>
            <a:pPr indent="-381000" lvl="0" marL="457200" rtl="0">
              <a:lnSpc>
                <a:spcPct val="90000"/>
              </a:lnSpc>
              <a:spcBef>
                <a:spcPts val="750"/>
              </a:spcBef>
              <a:spcAft>
                <a:spcPts val="0"/>
              </a:spcAft>
              <a:buClr>
                <a:srgbClr val="3D85C6"/>
              </a:buClr>
              <a:buSzPts val="2400"/>
              <a:buFont typeface="Times New Roman"/>
              <a:buChar char="❖"/>
            </a:pPr>
            <a:r>
              <a:rPr lang="en" sz="2400">
                <a:solidFill>
                  <a:srgbClr val="3D85C6"/>
                </a:solidFill>
                <a:latin typeface="Times New Roman"/>
                <a:ea typeface="Times New Roman"/>
                <a:cs typeface="Times New Roman"/>
                <a:sym typeface="Times New Roman"/>
              </a:rPr>
              <a:t>Public speaking</a:t>
            </a:r>
            <a:endParaRPr sz="2400">
              <a:solidFill>
                <a:srgbClr val="3D85C6"/>
              </a:solidFill>
              <a:latin typeface="Times New Roman"/>
              <a:ea typeface="Times New Roman"/>
              <a:cs typeface="Times New Roman"/>
              <a:sym typeface="Times New Roman"/>
            </a:endParaRPr>
          </a:p>
          <a:p>
            <a:pPr indent="-381000" lvl="0" marL="457200" rtl="0">
              <a:lnSpc>
                <a:spcPct val="90000"/>
              </a:lnSpc>
              <a:spcBef>
                <a:spcPts val="750"/>
              </a:spcBef>
              <a:spcAft>
                <a:spcPts val="0"/>
              </a:spcAft>
              <a:buClr>
                <a:srgbClr val="3D85C6"/>
              </a:buClr>
              <a:buSzPts val="2400"/>
              <a:buFont typeface="Times New Roman"/>
              <a:buChar char="❖"/>
            </a:pPr>
            <a:r>
              <a:rPr lang="en" sz="2400">
                <a:solidFill>
                  <a:srgbClr val="3D85C6"/>
                </a:solidFill>
                <a:latin typeface="Times New Roman"/>
                <a:ea typeface="Times New Roman"/>
                <a:cs typeface="Times New Roman"/>
                <a:sym typeface="Times New Roman"/>
              </a:rPr>
              <a:t>Mass communication</a:t>
            </a:r>
            <a:endParaRPr sz="2400">
              <a:solidFill>
                <a:srgbClr val="3D85C6"/>
              </a:solidFill>
              <a:latin typeface="Times New Roman"/>
              <a:ea typeface="Times New Roman"/>
              <a:cs typeface="Times New Roman"/>
              <a:sym typeface="Times New Roman"/>
            </a:endParaRPr>
          </a:p>
        </p:txBody>
      </p:sp>
      <p:sp>
        <p:nvSpPr>
          <p:cNvPr id="181" name="Shape 181"/>
          <p:cNvSpPr/>
          <p:nvPr/>
        </p:nvSpPr>
        <p:spPr>
          <a:xfrm>
            <a:off x="311700" y="114924"/>
            <a:ext cx="8669936" cy="935474"/>
          </a:xfrm>
          <a:prstGeom prst="rect">
            <a:avLst/>
          </a:prstGeom>
        </p:spPr>
        <p:txBody>
          <a:bodyPr>
            <a:prstTxWarp prst="textPlain"/>
          </a:bodyPr>
          <a:lstStyle/>
          <a:p>
            <a:pPr lvl="0" algn="ctr"/>
            <a:r>
              <a:rPr b="0" i="0">
                <a:ln cap="flat" cmpd="sng" w="28575">
                  <a:solidFill>
                    <a:srgbClr val="3D85C6"/>
                  </a:solidFill>
                  <a:prstDash val="solid"/>
                  <a:round/>
                  <a:headEnd len="med" w="med" type="none"/>
                  <a:tailEnd len="med" w="med" type="none"/>
                </a:ln>
                <a:solidFill>
                  <a:srgbClr val="1C4587"/>
                </a:solidFill>
                <a:latin typeface="Arial"/>
              </a:rPr>
              <a:t>The Study of Communication</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pic>
        <p:nvPicPr>
          <p:cNvPr id="70" name="Shape 70"/>
          <p:cNvPicPr preferRelativeResize="0"/>
          <p:nvPr/>
        </p:nvPicPr>
        <p:blipFill>
          <a:blip r:embed="rId3">
            <a:alphaModFix/>
          </a:blip>
          <a:stretch>
            <a:fillRect/>
          </a:stretch>
        </p:blipFill>
        <p:spPr>
          <a:xfrm>
            <a:off x="4398725" y="0"/>
            <a:ext cx="4807250" cy="4330650"/>
          </a:xfrm>
          <a:prstGeom prst="rect">
            <a:avLst/>
          </a:prstGeom>
          <a:noFill/>
          <a:ln>
            <a:noFill/>
          </a:ln>
        </p:spPr>
      </p:pic>
      <p:sp>
        <p:nvSpPr>
          <p:cNvPr id="71" name="Shape 71"/>
          <p:cNvSpPr txBox="1"/>
          <p:nvPr>
            <p:ph type="title"/>
          </p:nvPr>
        </p:nvSpPr>
        <p:spPr>
          <a:xfrm>
            <a:off x="311700" y="4896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solidFill>
                  <a:schemeClr val="accent5"/>
                </a:solidFill>
                <a:latin typeface="Times New Roman"/>
                <a:ea typeface="Times New Roman"/>
                <a:cs typeface="Times New Roman"/>
                <a:sym typeface="Times New Roman"/>
              </a:rPr>
              <a:t>Six Characteristics of Communication </a:t>
            </a:r>
            <a:endParaRPr b="1">
              <a:solidFill>
                <a:schemeClr val="accent5"/>
              </a:solidFill>
              <a:latin typeface="Times New Roman"/>
              <a:ea typeface="Times New Roman"/>
              <a:cs typeface="Times New Roman"/>
              <a:sym typeface="Times New Roman"/>
            </a:endParaRPr>
          </a:p>
        </p:txBody>
      </p:sp>
      <p:sp>
        <p:nvSpPr>
          <p:cNvPr id="72" name="Shape 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0050" lvl="0" marL="514350" rtl="0">
              <a:lnSpc>
                <a:spcPct val="90000"/>
              </a:lnSpc>
              <a:spcBef>
                <a:spcPts val="0"/>
              </a:spcBef>
              <a:spcAft>
                <a:spcPts val="0"/>
              </a:spcAft>
              <a:buClr>
                <a:srgbClr val="000000"/>
              </a:buClr>
              <a:buSzPts val="1400"/>
              <a:buFont typeface="Times New Roman"/>
              <a:buAutoNum type="arabicPeriod"/>
            </a:pPr>
            <a:r>
              <a:rPr b="1" lang="en" sz="1400">
                <a:solidFill>
                  <a:srgbClr val="000000"/>
                </a:solidFill>
                <a:latin typeface="Times New Roman"/>
                <a:ea typeface="Times New Roman"/>
                <a:cs typeface="Times New Roman"/>
                <a:sym typeface="Times New Roman"/>
              </a:rPr>
              <a:t>Communication is symbolic.</a:t>
            </a:r>
            <a:endParaRPr sz="1400">
              <a:solidFill>
                <a:srgbClr val="000000"/>
              </a:solidFill>
              <a:latin typeface="Times New Roman"/>
              <a:ea typeface="Times New Roman"/>
              <a:cs typeface="Times New Roman"/>
              <a:sym typeface="Times New Roman"/>
            </a:endParaRPr>
          </a:p>
          <a:p>
            <a:pPr indent="-82550" lvl="1" marL="514350" rtl="0">
              <a:lnSpc>
                <a:spcPct val="90000"/>
              </a:lnSpc>
              <a:spcBef>
                <a:spcPts val="375"/>
              </a:spcBef>
              <a:spcAft>
                <a:spcPts val="0"/>
              </a:spcAft>
              <a:buClr>
                <a:srgbClr val="000000"/>
              </a:buClr>
              <a:buSzPts val="1400"/>
              <a:buFont typeface="Times New Roman"/>
              <a:buChar char="–"/>
            </a:pPr>
            <a:r>
              <a:rPr b="1" lang="en">
                <a:solidFill>
                  <a:srgbClr val="000000"/>
                </a:solidFill>
                <a:latin typeface="Times New Roman"/>
                <a:ea typeface="Times New Roman"/>
                <a:cs typeface="Times New Roman"/>
                <a:sym typeface="Times New Roman"/>
              </a:rPr>
              <a:t>Both language and behavior are symbols.</a:t>
            </a:r>
            <a:endParaRPr>
              <a:solidFill>
                <a:srgbClr val="000000"/>
              </a:solidFill>
              <a:latin typeface="Times New Roman"/>
              <a:ea typeface="Times New Roman"/>
              <a:cs typeface="Times New Roman"/>
              <a:sym typeface="Times New Roman"/>
            </a:endParaRPr>
          </a:p>
          <a:p>
            <a:pPr indent="-400050" lvl="0" marL="514350" rtl="0">
              <a:lnSpc>
                <a:spcPct val="90000"/>
              </a:lnSpc>
              <a:spcBef>
                <a:spcPts val="750"/>
              </a:spcBef>
              <a:spcAft>
                <a:spcPts val="0"/>
              </a:spcAft>
              <a:buClr>
                <a:srgbClr val="000000"/>
              </a:buClr>
              <a:buSzPts val="1400"/>
              <a:buFont typeface="Times New Roman"/>
              <a:buAutoNum type="arabicPeriod"/>
            </a:pPr>
            <a:r>
              <a:rPr b="1" lang="en" sz="1400">
                <a:solidFill>
                  <a:srgbClr val="000000"/>
                </a:solidFill>
                <a:latin typeface="Times New Roman"/>
                <a:ea typeface="Times New Roman"/>
                <a:cs typeface="Times New Roman"/>
                <a:sym typeface="Times New Roman"/>
              </a:rPr>
              <a:t>Communication requires a shared code.</a:t>
            </a:r>
            <a:endParaRPr sz="1400">
              <a:solidFill>
                <a:srgbClr val="000000"/>
              </a:solidFill>
              <a:latin typeface="Times New Roman"/>
              <a:ea typeface="Times New Roman"/>
              <a:cs typeface="Times New Roman"/>
              <a:sym typeface="Times New Roman"/>
            </a:endParaRPr>
          </a:p>
          <a:p>
            <a:pPr indent="-82550" lvl="1" marL="514350" rtl="0">
              <a:lnSpc>
                <a:spcPct val="90000"/>
              </a:lnSpc>
              <a:spcBef>
                <a:spcPts val="375"/>
              </a:spcBef>
              <a:spcAft>
                <a:spcPts val="0"/>
              </a:spcAft>
              <a:buClr>
                <a:srgbClr val="000000"/>
              </a:buClr>
              <a:buSzPts val="1400"/>
              <a:buFont typeface="Times New Roman"/>
              <a:buChar char="–"/>
            </a:pPr>
            <a:r>
              <a:rPr b="1" lang="en">
                <a:solidFill>
                  <a:srgbClr val="000000"/>
                </a:solidFill>
                <a:latin typeface="Times New Roman"/>
                <a:ea typeface="Times New Roman"/>
                <a:cs typeface="Times New Roman"/>
                <a:sym typeface="Times New Roman"/>
              </a:rPr>
              <a:t>People  construct messages (encode) and interpret messages (decode).</a:t>
            </a:r>
            <a:endParaRPr b="1">
              <a:solidFill>
                <a:srgbClr val="000000"/>
              </a:solidFill>
              <a:latin typeface="Times New Roman"/>
              <a:ea typeface="Times New Roman"/>
              <a:cs typeface="Times New Roman"/>
              <a:sym typeface="Times New Roman"/>
            </a:endParaRPr>
          </a:p>
          <a:p>
            <a:pPr indent="-400050" lvl="0" marL="514350" rtl="0">
              <a:lnSpc>
                <a:spcPct val="90000"/>
              </a:lnSpc>
              <a:spcBef>
                <a:spcPts val="0"/>
              </a:spcBef>
              <a:spcAft>
                <a:spcPts val="0"/>
              </a:spcAft>
              <a:buClr>
                <a:srgbClr val="000000"/>
              </a:buClr>
              <a:buSzPts val="1400"/>
              <a:buFont typeface="Times New Roman"/>
              <a:buAutoNum type="arabicPeriod"/>
            </a:pPr>
            <a:r>
              <a:rPr b="1" lang="en" sz="1400">
                <a:solidFill>
                  <a:srgbClr val="000000"/>
                </a:solidFill>
                <a:latin typeface="Times New Roman"/>
                <a:ea typeface="Times New Roman"/>
                <a:cs typeface="Times New Roman"/>
                <a:sym typeface="Times New Roman"/>
              </a:rPr>
              <a:t>Communication is linked to culture.</a:t>
            </a:r>
            <a:endParaRPr sz="1400">
              <a:solidFill>
                <a:srgbClr val="000000"/>
              </a:solidFill>
              <a:latin typeface="Times New Roman"/>
              <a:ea typeface="Times New Roman"/>
              <a:cs typeface="Times New Roman"/>
              <a:sym typeface="Times New Roman"/>
            </a:endParaRPr>
          </a:p>
          <a:p>
            <a:pPr indent="-82550" lvl="1" marL="514350" rtl="0">
              <a:lnSpc>
                <a:spcPct val="90000"/>
              </a:lnSpc>
              <a:spcBef>
                <a:spcPts val="700"/>
              </a:spcBef>
              <a:spcAft>
                <a:spcPts val="0"/>
              </a:spcAft>
              <a:buClr>
                <a:srgbClr val="000000"/>
              </a:buClr>
              <a:buSzPts val="1400"/>
              <a:buFont typeface="Times New Roman"/>
              <a:buChar char="–"/>
            </a:pPr>
            <a:r>
              <a:rPr b="1" lang="en">
                <a:solidFill>
                  <a:srgbClr val="000000"/>
                </a:solidFill>
                <a:latin typeface="Times New Roman"/>
                <a:ea typeface="Times New Roman"/>
                <a:cs typeface="Times New Roman"/>
                <a:sym typeface="Times New Roman"/>
              </a:rPr>
              <a:t>Culture includes shared beliefs, practices, values, and language.</a:t>
            </a:r>
            <a:endParaRPr>
              <a:solidFill>
                <a:srgbClr val="000000"/>
              </a:solidFill>
              <a:latin typeface="Times New Roman"/>
              <a:ea typeface="Times New Roman"/>
              <a:cs typeface="Times New Roman"/>
              <a:sym typeface="Times New Roman"/>
            </a:endParaRPr>
          </a:p>
          <a:p>
            <a:pPr indent="-400050" lvl="0" marL="514350" rtl="0">
              <a:lnSpc>
                <a:spcPct val="90000"/>
              </a:lnSpc>
              <a:spcBef>
                <a:spcPts val="800"/>
              </a:spcBef>
              <a:spcAft>
                <a:spcPts val="0"/>
              </a:spcAft>
              <a:buClr>
                <a:srgbClr val="000000"/>
              </a:buClr>
              <a:buSzPts val="1400"/>
              <a:buFont typeface="Times New Roman"/>
              <a:buAutoNum type="arabicPeriod"/>
            </a:pPr>
            <a:r>
              <a:rPr b="1" lang="en" sz="1400">
                <a:solidFill>
                  <a:srgbClr val="000000"/>
                </a:solidFill>
                <a:latin typeface="Times New Roman"/>
                <a:ea typeface="Times New Roman"/>
                <a:cs typeface="Times New Roman"/>
                <a:sym typeface="Times New Roman"/>
              </a:rPr>
              <a:t>Communication need not be intentional.</a:t>
            </a:r>
            <a:endParaRPr sz="1400">
              <a:solidFill>
                <a:srgbClr val="000000"/>
              </a:solidFill>
              <a:latin typeface="Times New Roman"/>
              <a:ea typeface="Times New Roman"/>
              <a:cs typeface="Times New Roman"/>
              <a:sym typeface="Times New Roman"/>
            </a:endParaRPr>
          </a:p>
          <a:p>
            <a:pPr indent="-82550" lvl="1" marL="514350" rtl="0">
              <a:lnSpc>
                <a:spcPct val="90000"/>
              </a:lnSpc>
              <a:spcBef>
                <a:spcPts val="700"/>
              </a:spcBef>
              <a:spcAft>
                <a:spcPts val="0"/>
              </a:spcAft>
              <a:buClr>
                <a:srgbClr val="000000"/>
              </a:buClr>
              <a:buSzPts val="1400"/>
              <a:buFont typeface="Times New Roman"/>
              <a:buChar char="–"/>
            </a:pPr>
            <a:r>
              <a:rPr b="1" lang="en">
                <a:solidFill>
                  <a:srgbClr val="000000"/>
                </a:solidFill>
                <a:latin typeface="Times New Roman"/>
                <a:ea typeface="Times New Roman"/>
                <a:cs typeface="Times New Roman"/>
                <a:sym typeface="Times New Roman"/>
              </a:rPr>
              <a:t>Spontaneous, unintentional communication occurs through emotions or body movements.</a:t>
            </a:r>
            <a:endParaRPr b="1">
              <a:solidFill>
                <a:srgbClr val="000000"/>
              </a:solidFill>
              <a:latin typeface="Times New Roman"/>
              <a:ea typeface="Times New Roman"/>
              <a:cs typeface="Times New Roman"/>
              <a:sym typeface="Times New Roman"/>
            </a:endParaRPr>
          </a:p>
          <a:p>
            <a:pPr indent="-400050" lvl="0" marL="514350" rtl="0">
              <a:lnSpc>
                <a:spcPct val="90000"/>
              </a:lnSpc>
              <a:spcBef>
                <a:spcPts val="0"/>
              </a:spcBef>
              <a:spcAft>
                <a:spcPts val="0"/>
              </a:spcAft>
              <a:buClr>
                <a:srgbClr val="000000"/>
              </a:buClr>
              <a:buSzPts val="1400"/>
              <a:buFont typeface="Times New Roman"/>
              <a:buAutoNum type="arabicPeriod"/>
            </a:pPr>
            <a:r>
              <a:rPr b="1" lang="en" sz="1400">
                <a:solidFill>
                  <a:srgbClr val="000000"/>
                </a:solidFill>
                <a:latin typeface="Times New Roman"/>
                <a:ea typeface="Times New Roman"/>
                <a:cs typeface="Times New Roman"/>
                <a:sym typeface="Times New Roman"/>
              </a:rPr>
              <a:t>Communication occurs through various channels.</a:t>
            </a:r>
            <a:endParaRPr sz="1400">
              <a:solidFill>
                <a:srgbClr val="000000"/>
              </a:solidFill>
              <a:latin typeface="Times New Roman"/>
              <a:ea typeface="Times New Roman"/>
              <a:cs typeface="Times New Roman"/>
              <a:sym typeface="Times New Roman"/>
            </a:endParaRPr>
          </a:p>
          <a:p>
            <a:pPr indent="-82550" lvl="1" marL="514350" rtl="0">
              <a:lnSpc>
                <a:spcPct val="90000"/>
              </a:lnSpc>
              <a:spcBef>
                <a:spcPts val="700"/>
              </a:spcBef>
              <a:spcAft>
                <a:spcPts val="0"/>
              </a:spcAft>
              <a:buClr>
                <a:srgbClr val="000000"/>
              </a:buClr>
              <a:buSzPts val="1400"/>
              <a:buFont typeface="Times New Roman"/>
              <a:buChar char="–"/>
            </a:pPr>
            <a:r>
              <a:rPr b="1" lang="en">
                <a:solidFill>
                  <a:srgbClr val="000000"/>
                </a:solidFill>
                <a:latin typeface="Times New Roman"/>
                <a:ea typeface="Times New Roman"/>
                <a:cs typeface="Times New Roman"/>
                <a:sym typeface="Times New Roman"/>
              </a:rPr>
              <a:t>Channels include face-to-face, e-mail, text messages, books, and so on.</a:t>
            </a:r>
            <a:endParaRPr>
              <a:solidFill>
                <a:srgbClr val="000000"/>
              </a:solidFill>
              <a:latin typeface="Times New Roman"/>
              <a:ea typeface="Times New Roman"/>
              <a:cs typeface="Times New Roman"/>
              <a:sym typeface="Times New Roman"/>
            </a:endParaRPr>
          </a:p>
          <a:p>
            <a:pPr indent="-400050" lvl="0" marL="514350" rtl="0">
              <a:lnSpc>
                <a:spcPct val="90000"/>
              </a:lnSpc>
              <a:spcBef>
                <a:spcPts val="800"/>
              </a:spcBef>
              <a:spcAft>
                <a:spcPts val="0"/>
              </a:spcAft>
              <a:buClr>
                <a:srgbClr val="000000"/>
              </a:buClr>
              <a:buSzPts val="1400"/>
              <a:buFont typeface="Times New Roman"/>
              <a:buAutoNum type="arabicPeriod"/>
            </a:pPr>
            <a:r>
              <a:rPr b="1" lang="en" sz="1400">
                <a:solidFill>
                  <a:srgbClr val="000000"/>
                </a:solidFill>
                <a:latin typeface="Times New Roman"/>
                <a:ea typeface="Times New Roman"/>
                <a:cs typeface="Times New Roman"/>
                <a:sym typeface="Times New Roman"/>
              </a:rPr>
              <a:t>Communication is a transactional process.</a:t>
            </a:r>
            <a:endParaRPr sz="1400">
              <a:solidFill>
                <a:srgbClr val="000000"/>
              </a:solidFill>
              <a:latin typeface="Times New Roman"/>
              <a:ea typeface="Times New Roman"/>
              <a:cs typeface="Times New Roman"/>
              <a:sym typeface="Times New Roman"/>
            </a:endParaRPr>
          </a:p>
          <a:p>
            <a:pPr indent="-82550" lvl="1" marL="514350" rtl="0">
              <a:lnSpc>
                <a:spcPct val="90000"/>
              </a:lnSpc>
              <a:spcBef>
                <a:spcPts val="700"/>
              </a:spcBef>
              <a:spcAft>
                <a:spcPts val="0"/>
              </a:spcAft>
              <a:buClr>
                <a:srgbClr val="000000"/>
              </a:buClr>
              <a:buSzPts val="1400"/>
              <a:buFont typeface="Times New Roman"/>
              <a:buChar char="–"/>
            </a:pPr>
            <a:r>
              <a:rPr b="1" lang="en">
                <a:solidFill>
                  <a:srgbClr val="000000"/>
                </a:solidFill>
                <a:latin typeface="Times New Roman"/>
                <a:ea typeface="Times New Roman"/>
                <a:cs typeface="Times New Roman"/>
                <a:sym typeface="Times New Roman"/>
              </a:rPr>
              <a:t>It requires two or more people acting in both sender and receiver roles.</a:t>
            </a:r>
            <a:endParaRPr b="1">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Shape 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solidFill>
                  <a:schemeClr val="accent5"/>
                </a:solidFill>
                <a:latin typeface="Times New Roman"/>
                <a:ea typeface="Times New Roman"/>
                <a:cs typeface="Times New Roman"/>
                <a:sym typeface="Times New Roman"/>
              </a:rPr>
              <a:t>What is considered </a:t>
            </a:r>
            <a:r>
              <a:rPr b="1" i="1" lang="en">
                <a:solidFill>
                  <a:schemeClr val="accent5"/>
                </a:solidFill>
                <a:latin typeface="Times New Roman"/>
                <a:ea typeface="Times New Roman"/>
                <a:cs typeface="Times New Roman"/>
                <a:sym typeface="Times New Roman"/>
              </a:rPr>
              <a:t>Competent Communication?</a:t>
            </a:r>
            <a:endParaRPr b="1" i="1">
              <a:solidFill>
                <a:schemeClr val="accent5"/>
              </a:solidFill>
              <a:latin typeface="Times New Roman"/>
              <a:ea typeface="Times New Roman"/>
              <a:cs typeface="Times New Roman"/>
              <a:sym typeface="Times New Roman"/>
            </a:endParaRPr>
          </a:p>
        </p:txBody>
      </p:sp>
      <p:pic>
        <p:nvPicPr>
          <p:cNvPr id="78" name="Shape 78"/>
          <p:cNvPicPr preferRelativeResize="0"/>
          <p:nvPr/>
        </p:nvPicPr>
        <p:blipFill>
          <a:blip r:embed="rId3">
            <a:alphaModFix/>
          </a:blip>
          <a:stretch>
            <a:fillRect/>
          </a:stretch>
        </p:blipFill>
        <p:spPr>
          <a:xfrm>
            <a:off x="4085600" y="3461225"/>
            <a:ext cx="5058400" cy="1682275"/>
          </a:xfrm>
          <a:prstGeom prst="rect">
            <a:avLst/>
          </a:prstGeom>
          <a:noFill/>
          <a:ln>
            <a:noFill/>
          </a:ln>
        </p:spPr>
      </p:pic>
      <p:sp>
        <p:nvSpPr>
          <p:cNvPr id="79" name="Shape 79"/>
          <p:cNvSpPr txBox="1"/>
          <p:nvPr>
            <p:ph idx="1" type="body"/>
          </p:nvPr>
        </p:nvSpPr>
        <p:spPr>
          <a:xfrm>
            <a:off x="311700" y="1141325"/>
            <a:ext cx="8520600" cy="2196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3D85C6"/>
              </a:buClr>
              <a:buSzPts val="1800"/>
              <a:buFont typeface="Times New Roman"/>
              <a:buChar char="❖"/>
            </a:pPr>
            <a:r>
              <a:rPr lang="en">
                <a:solidFill>
                  <a:srgbClr val="3D85C6"/>
                </a:solidFill>
                <a:latin typeface="Times New Roman"/>
                <a:ea typeface="Times New Roman"/>
                <a:cs typeface="Times New Roman"/>
                <a:sym typeface="Times New Roman"/>
              </a:rPr>
              <a:t>Outcome </a:t>
            </a:r>
            <a:endParaRPr>
              <a:solidFill>
                <a:srgbClr val="3D85C6"/>
              </a:solidFill>
              <a:latin typeface="Times New Roman"/>
              <a:ea typeface="Times New Roman"/>
              <a:cs typeface="Times New Roman"/>
              <a:sym typeface="Times New Roman"/>
            </a:endParaRPr>
          </a:p>
          <a:p>
            <a:pPr indent="-342900" lvl="0" marL="457200" rtl="0">
              <a:spcBef>
                <a:spcPts val="0"/>
              </a:spcBef>
              <a:spcAft>
                <a:spcPts val="0"/>
              </a:spcAft>
              <a:buClr>
                <a:srgbClr val="3D85C6"/>
              </a:buClr>
              <a:buSzPts val="1800"/>
              <a:buFont typeface="Times New Roman"/>
              <a:buChar char="❖"/>
            </a:pPr>
            <a:r>
              <a:rPr lang="en">
                <a:solidFill>
                  <a:srgbClr val="3D85C6"/>
                </a:solidFill>
                <a:latin typeface="Times New Roman"/>
                <a:ea typeface="Times New Roman"/>
                <a:cs typeface="Times New Roman"/>
                <a:sym typeface="Times New Roman"/>
              </a:rPr>
              <a:t>Process </a:t>
            </a:r>
            <a:endParaRPr>
              <a:solidFill>
                <a:srgbClr val="3D85C6"/>
              </a:solidFill>
              <a:latin typeface="Times New Roman"/>
              <a:ea typeface="Times New Roman"/>
              <a:cs typeface="Times New Roman"/>
              <a:sym typeface="Times New Roman"/>
            </a:endParaRPr>
          </a:p>
          <a:p>
            <a:pPr indent="-342900" lvl="1" marL="914400" rtl="0">
              <a:lnSpc>
                <a:spcPct val="90000"/>
              </a:lnSpc>
              <a:spcBef>
                <a:spcPts val="375"/>
              </a:spcBef>
              <a:spcAft>
                <a:spcPts val="0"/>
              </a:spcAft>
              <a:buClr>
                <a:srgbClr val="3D85C6"/>
              </a:buClr>
              <a:buSzPts val="1800"/>
              <a:buFont typeface="Times New Roman"/>
              <a:buChar char="➢"/>
            </a:pPr>
            <a:r>
              <a:rPr lang="en" sz="1800">
                <a:solidFill>
                  <a:srgbClr val="3D85C6"/>
                </a:solidFill>
                <a:latin typeface="Times New Roman"/>
                <a:ea typeface="Times New Roman"/>
                <a:cs typeface="Times New Roman"/>
                <a:sym typeface="Times New Roman"/>
              </a:rPr>
              <a:t>Optimizes outcomes for both partners, with mutual satisfaction the goal</a:t>
            </a:r>
            <a:endParaRPr sz="1800">
              <a:solidFill>
                <a:srgbClr val="3D85C6"/>
              </a:solidFill>
              <a:latin typeface="Times New Roman"/>
              <a:ea typeface="Times New Roman"/>
              <a:cs typeface="Times New Roman"/>
              <a:sym typeface="Times New Roman"/>
            </a:endParaRPr>
          </a:p>
          <a:p>
            <a:pPr indent="-342900" lvl="0" marL="457200" rtl="0">
              <a:lnSpc>
                <a:spcPct val="90000"/>
              </a:lnSpc>
              <a:spcBef>
                <a:spcPts val="375"/>
              </a:spcBef>
              <a:spcAft>
                <a:spcPts val="0"/>
              </a:spcAft>
              <a:buClr>
                <a:srgbClr val="3D85C6"/>
              </a:buClr>
              <a:buSzPts val="1800"/>
              <a:buFont typeface="Times New Roman"/>
              <a:buChar char="❖"/>
            </a:pPr>
            <a:r>
              <a:rPr lang="en">
                <a:solidFill>
                  <a:srgbClr val="3D85C6"/>
                </a:solidFill>
                <a:latin typeface="Times New Roman"/>
                <a:ea typeface="Times New Roman"/>
                <a:cs typeface="Times New Roman"/>
                <a:sym typeface="Times New Roman"/>
              </a:rPr>
              <a:t>Ethics</a:t>
            </a:r>
            <a:endParaRPr>
              <a:solidFill>
                <a:srgbClr val="3D85C6"/>
              </a:solidFill>
              <a:latin typeface="Times New Roman"/>
              <a:ea typeface="Times New Roman"/>
              <a:cs typeface="Times New Roman"/>
              <a:sym typeface="Times New Roman"/>
            </a:endParaRPr>
          </a:p>
          <a:p>
            <a:pPr indent="-317500" lvl="1" marL="914400" rtl="0">
              <a:lnSpc>
                <a:spcPct val="90000"/>
              </a:lnSpc>
              <a:spcBef>
                <a:spcPts val="375"/>
              </a:spcBef>
              <a:spcAft>
                <a:spcPts val="0"/>
              </a:spcAft>
              <a:buClr>
                <a:srgbClr val="3D85C6"/>
              </a:buClr>
              <a:buSzPts val="1400"/>
              <a:buFont typeface="Times New Roman"/>
              <a:buChar char="➢"/>
            </a:pPr>
            <a:r>
              <a:rPr lang="en" sz="1800">
                <a:solidFill>
                  <a:srgbClr val="3D85C6"/>
                </a:solidFill>
                <a:latin typeface="Times New Roman"/>
                <a:ea typeface="Times New Roman"/>
                <a:cs typeface="Times New Roman"/>
                <a:sym typeface="Times New Roman"/>
              </a:rPr>
              <a:t>Values ethical standards of right and wrong</a:t>
            </a:r>
            <a:endParaRPr>
              <a:solidFill>
                <a:srgbClr val="3D85C6"/>
              </a:solidFill>
              <a:latin typeface="Times New Roman"/>
              <a:ea typeface="Times New Roman"/>
              <a:cs typeface="Times New Roman"/>
              <a:sym typeface="Times New Roman"/>
            </a:endParaRPr>
          </a:p>
          <a:p>
            <a:pPr indent="-342900" lvl="1" marL="914400" rtl="0">
              <a:lnSpc>
                <a:spcPct val="90000"/>
              </a:lnSpc>
              <a:spcBef>
                <a:spcPts val="375"/>
              </a:spcBef>
              <a:spcAft>
                <a:spcPts val="0"/>
              </a:spcAft>
              <a:buClr>
                <a:srgbClr val="3D85C6"/>
              </a:buClr>
              <a:buSzPts val="1800"/>
              <a:buFont typeface="Times New Roman"/>
              <a:buChar char="➢"/>
            </a:pPr>
            <a:r>
              <a:rPr lang="en" sz="1800">
                <a:solidFill>
                  <a:srgbClr val="3D85C6"/>
                </a:solidFill>
                <a:latin typeface="Times New Roman"/>
                <a:ea typeface="Times New Roman"/>
                <a:cs typeface="Times New Roman"/>
                <a:sym typeface="Times New Roman"/>
              </a:rPr>
              <a:t>Our personal values -- the way we were taught (what to believe), ultimately affects how we analyze situations and messages that are coming towards us</a:t>
            </a:r>
            <a:endParaRPr sz="1800">
              <a:solidFill>
                <a:srgbClr val="3D85C6"/>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i="1" lang="en">
                <a:solidFill>
                  <a:schemeClr val="accent5"/>
                </a:solidFill>
                <a:latin typeface="Times New Roman"/>
                <a:ea typeface="Times New Roman"/>
                <a:cs typeface="Times New Roman"/>
                <a:sym typeface="Times New Roman"/>
              </a:rPr>
              <a:t>Competent Communication </a:t>
            </a:r>
            <a:r>
              <a:rPr b="1" lang="en">
                <a:solidFill>
                  <a:schemeClr val="accent5"/>
                </a:solidFill>
                <a:latin typeface="Times New Roman"/>
                <a:ea typeface="Times New Roman"/>
                <a:cs typeface="Times New Roman"/>
                <a:sym typeface="Times New Roman"/>
              </a:rPr>
              <a:t>(cont)</a:t>
            </a:r>
            <a:endParaRPr/>
          </a:p>
        </p:txBody>
      </p:sp>
      <p:pic>
        <p:nvPicPr>
          <p:cNvPr id="85" name="Shape 85"/>
          <p:cNvPicPr preferRelativeResize="0"/>
          <p:nvPr/>
        </p:nvPicPr>
        <p:blipFill>
          <a:blip r:embed="rId3">
            <a:alphaModFix/>
          </a:blip>
          <a:stretch>
            <a:fillRect/>
          </a:stretch>
        </p:blipFill>
        <p:spPr>
          <a:xfrm>
            <a:off x="5334000" y="1619250"/>
            <a:ext cx="3810000" cy="3524250"/>
          </a:xfrm>
          <a:prstGeom prst="rect">
            <a:avLst/>
          </a:prstGeom>
          <a:noFill/>
          <a:ln>
            <a:noFill/>
          </a:ln>
        </p:spPr>
      </p:pic>
      <p:sp>
        <p:nvSpPr>
          <p:cNvPr id="86" name="Shape 86"/>
          <p:cNvSpPr txBox="1"/>
          <p:nvPr>
            <p:ph idx="1" type="body"/>
          </p:nvPr>
        </p:nvSpPr>
        <p:spPr>
          <a:xfrm>
            <a:off x="311700" y="1152475"/>
            <a:ext cx="5022300" cy="3416400"/>
          </a:xfrm>
          <a:prstGeom prst="rect">
            <a:avLst/>
          </a:prstGeom>
        </p:spPr>
        <p:txBody>
          <a:bodyPr anchorCtr="0" anchor="t" bIns="91425" lIns="91425" spcFirstLastPara="1" rIns="91425" wrap="square" tIns="91425">
            <a:noAutofit/>
          </a:bodyPr>
          <a:lstStyle/>
          <a:p>
            <a:pPr indent="-317500" lvl="0" marL="457200" rtl="0">
              <a:lnSpc>
                <a:spcPct val="90000"/>
              </a:lnSpc>
              <a:spcBef>
                <a:spcPts val="0"/>
              </a:spcBef>
              <a:spcAft>
                <a:spcPts val="0"/>
              </a:spcAft>
              <a:buClr>
                <a:srgbClr val="3D85C6"/>
              </a:buClr>
              <a:buSzPts val="1400"/>
              <a:buFont typeface="Times New Roman"/>
              <a:buChar char="❖"/>
            </a:pPr>
            <a:r>
              <a:rPr lang="en" sz="1400">
                <a:solidFill>
                  <a:srgbClr val="3D85C6"/>
                </a:solidFill>
                <a:latin typeface="Times New Roman"/>
                <a:ea typeface="Times New Roman"/>
                <a:cs typeface="Times New Roman"/>
                <a:sym typeface="Times New Roman"/>
              </a:rPr>
              <a:t>Appropriate and effective</a:t>
            </a:r>
            <a:endParaRPr sz="1400">
              <a:solidFill>
                <a:srgbClr val="3D85C6"/>
              </a:solidFill>
              <a:latin typeface="Times New Roman"/>
              <a:ea typeface="Times New Roman"/>
              <a:cs typeface="Times New Roman"/>
              <a:sym typeface="Times New Roman"/>
            </a:endParaRPr>
          </a:p>
          <a:p>
            <a:pPr indent="-317500" lvl="1" marL="914400" rtl="0">
              <a:lnSpc>
                <a:spcPct val="90000"/>
              </a:lnSpc>
              <a:spcBef>
                <a:spcPts val="375"/>
              </a:spcBef>
              <a:spcAft>
                <a:spcPts val="0"/>
              </a:spcAft>
              <a:buClr>
                <a:srgbClr val="3D85C6"/>
              </a:buClr>
              <a:buSzPts val="1400"/>
              <a:buFont typeface="Times New Roman"/>
              <a:buChar char="➢"/>
            </a:pPr>
            <a:r>
              <a:rPr lang="en">
                <a:solidFill>
                  <a:srgbClr val="3D85C6"/>
                </a:solidFill>
                <a:latin typeface="Times New Roman"/>
                <a:ea typeface="Times New Roman"/>
                <a:cs typeface="Times New Roman"/>
                <a:sym typeface="Times New Roman"/>
              </a:rPr>
              <a:t>Adapts to the situation (behavioral flexibility)‏</a:t>
            </a:r>
            <a:endParaRPr>
              <a:solidFill>
                <a:srgbClr val="3D85C6"/>
              </a:solidFill>
              <a:latin typeface="Times New Roman"/>
              <a:ea typeface="Times New Roman"/>
              <a:cs typeface="Times New Roman"/>
              <a:sym typeface="Times New Roman"/>
            </a:endParaRPr>
          </a:p>
          <a:p>
            <a:pPr indent="-317500" lvl="2" marL="1371600" rtl="0">
              <a:lnSpc>
                <a:spcPct val="90000"/>
              </a:lnSpc>
              <a:spcBef>
                <a:spcPts val="375"/>
              </a:spcBef>
              <a:spcAft>
                <a:spcPts val="0"/>
              </a:spcAft>
              <a:buClr>
                <a:srgbClr val="3D85C6"/>
              </a:buClr>
              <a:buSzPts val="1400"/>
              <a:buFont typeface="Times New Roman"/>
              <a:buChar char="■"/>
            </a:pPr>
            <a:r>
              <a:rPr lang="en">
                <a:solidFill>
                  <a:srgbClr val="3D85C6"/>
                </a:solidFill>
                <a:latin typeface="Times New Roman"/>
                <a:ea typeface="Times New Roman"/>
                <a:cs typeface="Times New Roman"/>
                <a:sym typeface="Times New Roman"/>
              </a:rPr>
              <a:t>Watch what you say...how and when you say it can affect your message unintentionally</a:t>
            </a:r>
            <a:endParaRPr>
              <a:solidFill>
                <a:srgbClr val="3D85C6"/>
              </a:solidFill>
              <a:latin typeface="Times New Roman"/>
              <a:ea typeface="Times New Roman"/>
              <a:cs typeface="Times New Roman"/>
              <a:sym typeface="Times New Roman"/>
            </a:endParaRPr>
          </a:p>
          <a:p>
            <a:pPr indent="-317500" lvl="1" marL="914400" rtl="0">
              <a:lnSpc>
                <a:spcPct val="90000"/>
              </a:lnSpc>
              <a:spcBef>
                <a:spcPts val="375"/>
              </a:spcBef>
              <a:spcAft>
                <a:spcPts val="0"/>
              </a:spcAft>
              <a:buClr>
                <a:srgbClr val="3D85C6"/>
              </a:buClr>
              <a:buSzPts val="1400"/>
              <a:buFont typeface="Times New Roman"/>
              <a:buChar char="➢"/>
            </a:pPr>
            <a:r>
              <a:rPr lang="en">
                <a:solidFill>
                  <a:srgbClr val="3D85C6"/>
                </a:solidFill>
                <a:latin typeface="Times New Roman"/>
                <a:ea typeface="Times New Roman"/>
                <a:cs typeface="Times New Roman"/>
                <a:sym typeface="Times New Roman"/>
              </a:rPr>
              <a:t>Helps achieve goals based on the situational context</a:t>
            </a:r>
            <a:endParaRPr>
              <a:solidFill>
                <a:srgbClr val="3D85C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title="Pretty Little Liars 5x08: Aria blames Hanna">
            <a:hlinkClick r:id="rId3"/>
          </p:cNvPr>
          <p:cNvSpPr/>
          <p:nvPr/>
        </p:nvSpPr>
        <p:spPr>
          <a:xfrm>
            <a:off x="0" y="0"/>
            <a:ext cx="9144000" cy="5143500"/>
          </a:xfrm>
          <a:prstGeom prst="rect">
            <a:avLst/>
          </a:prstGeom>
          <a:blipFill>
            <a:blip r:embed="rId4">
              <a:alphaModFix/>
            </a:blip>
            <a:stretch>
              <a:fillRect/>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i="1" lang="en">
                <a:solidFill>
                  <a:schemeClr val="accent5"/>
                </a:solidFill>
                <a:latin typeface="Times New Roman"/>
                <a:ea typeface="Times New Roman"/>
                <a:cs typeface="Times New Roman"/>
                <a:sym typeface="Times New Roman"/>
              </a:rPr>
              <a:t>Competent Communication </a:t>
            </a:r>
            <a:r>
              <a:rPr b="1" lang="en">
                <a:solidFill>
                  <a:schemeClr val="accent5"/>
                </a:solidFill>
                <a:latin typeface="Times New Roman"/>
                <a:ea typeface="Times New Roman"/>
                <a:cs typeface="Times New Roman"/>
                <a:sym typeface="Times New Roman"/>
              </a:rPr>
              <a:t>(cont)</a:t>
            </a:r>
            <a:endParaRPr/>
          </a:p>
        </p:txBody>
      </p:sp>
      <p:sp>
        <p:nvSpPr>
          <p:cNvPr id="97" name="Shape 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nSpc>
                <a:spcPct val="90000"/>
              </a:lnSpc>
              <a:spcBef>
                <a:spcPts val="0"/>
              </a:spcBef>
              <a:spcAft>
                <a:spcPts val="0"/>
              </a:spcAft>
              <a:buClr>
                <a:srgbClr val="3D85C6"/>
              </a:buClr>
              <a:buSzPts val="1400"/>
              <a:buFont typeface="Times New Roman"/>
              <a:buChar char="❖"/>
            </a:pPr>
            <a:r>
              <a:rPr b="1" lang="en" sz="1400">
                <a:solidFill>
                  <a:srgbClr val="3D85C6"/>
                </a:solidFill>
                <a:latin typeface="Times New Roman"/>
                <a:ea typeface="Times New Roman"/>
                <a:cs typeface="Times New Roman"/>
                <a:sym typeface="Times New Roman"/>
              </a:rPr>
              <a:t>Tied to well-developed communication skills</a:t>
            </a:r>
            <a:endParaRPr sz="1400">
              <a:solidFill>
                <a:srgbClr val="3D85C6"/>
              </a:solidFill>
              <a:latin typeface="Times New Roman"/>
              <a:ea typeface="Times New Roman"/>
              <a:cs typeface="Times New Roman"/>
              <a:sym typeface="Times New Roman"/>
            </a:endParaRPr>
          </a:p>
          <a:p>
            <a:pPr indent="-317500" lvl="1" marL="914400" rtl="0">
              <a:lnSpc>
                <a:spcPct val="90000"/>
              </a:lnSpc>
              <a:spcBef>
                <a:spcPts val="375"/>
              </a:spcBef>
              <a:spcAft>
                <a:spcPts val="0"/>
              </a:spcAft>
              <a:buClr>
                <a:srgbClr val="3D85C6"/>
              </a:buClr>
              <a:buSzPts val="1400"/>
              <a:buFont typeface="Times New Roman"/>
              <a:buChar char="➢"/>
            </a:pPr>
            <a:r>
              <a:rPr b="1" lang="en">
                <a:solidFill>
                  <a:srgbClr val="3D85C6"/>
                </a:solidFill>
                <a:latin typeface="Times New Roman"/>
                <a:ea typeface="Times New Roman"/>
                <a:cs typeface="Times New Roman"/>
                <a:sym typeface="Times New Roman"/>
              </a:rPr>
              <a:t>Requires understanding of social norms and behaviors</a:t>
            </a:r>
            <a:endParaRPr>
              <a:solidFill>
                <a:srgbClr val="3D85C6"/>
              </a:solidFill>
              <a:latin typeface="Times New Roman"/>
              <a:ea typeface="Times New Roman"/>
              <a:cs typeface="Times New Roman"/>
              <a:sym typeface="Times New Roman"/>
            </a:endParaRPr>
          </a:p>
          <a:p>
            <a:pPr indent="-317500" lvl="0" marL="457200" rtl="0">
              <a:lnSpc>
                <a:spcPct val="90000"/>
              </a:lnSpc>
              <a:spcBef>
                <a:spcPts val="750"/>
              </a:spcBef>
              <a:spcAft>
                <a:spcPts val="0"/>
              </a:spcAft>
              <a:buClr>
                <a:srgbClr val="3D85C6"/>
              </a:buClr>
              <a:buSzPts val="1400"/>
              <a:buFont typeface="Times New Roman"/>
              <a:buChar char="❖"/>
            </a:pPr>
            <a:r>
              <a:rPr b="1" lang="en" sz="1400">
                <a:solidFill>
                  <a:srgbClr val="3D85C6"/>
                </a:solidFill>
                <a:latin typeface="Times New Roman"/>
                <a:ea typeface="Times New Roman"/>
                <a:cs typeface="Times New Roman"/>
                <a:sym typeface="Times New Roman"/>
              </a:rPr>
              <a:t>Related to using technology</a:t>
            </a:r>
            <a:endParaRPr sz="1400">
              <a:solidFill>
                <a:srgbClr val="3D85C6"/>
              </a:solidFill>
              <a:latin typeface="Times New Roman"/>
              <a:ea typeface="Times New Roman"/>
              <a:cs typeface="Times New Roman"/>
              <a:sym typeface="Times New Roman"/>
            </a:endParaRPr>
          </a:p>
          <a:p>
            <a:pPr indent="-317500" lvl="1" marL="914400" rtl="0">
              <a:lnSpc>
                <a:spcPct val="90000"/>
              </a:lnSpc>
              <a:spcBef>
                <a:spcPts val="375"/>
              </a:spcBef>
              <a:spcAft>
                <a:spcPts val="0"/>
              </a:spcAft>
              <a:buClr>
                <a:srgbClr val="3D85C6"/>
              </a:buClr>
              <a:buSzPts val="1400"/>
              <a:buFont typeface="Times New Roman"/>
              <a:buChar char="➢"/>
            </a:pPr>
            <a:r>
              <a:rPr b="1" lang="en">
                <a:solidFill>
                  <a:srgbClr val="3D85C6"/>
                </a:solidFill>
                <a:latin typeface="Times New Roman"/>
                <a:ea typeface="Times New Roman"/>
                <a:cs typeface="Times New Roman"/>
                <a:sym typeface="Times New Roman"/>
              </a:rPr>
              <a:t>Requires using the right channel appropriately </a:t>
            </a:r>
            <a:endParaRPr>
              <a:solidFill>
                <a:srgbClr val="3D85C6"/>
              </a:solidFill>
              <a:latin typeface="Times New Roman"/>
              <a:ea typeface="Times New Roman"/>
              <a:cs typeface="Times New Roman"/>
              <a:sym typeface="Times New Roman"/>
            </a:endParaRPr>
          </a:p>
        </p:txBody>
      </p:sp>
      <p:pic>
        <p:nvPicPr>
          <p:cNvPr id="98" name="Shape 98"/>
          <p:cNvPicPr preferRelativeResize="0"/>
          <p:nvPr/>
        </p:nvPicPr>
        <p:blipFill>
          <a:blip r:embed="rId3">
            <a:alphaModFix/>
          </a:blip>
          <a:stretch>
            <a:fillRect/>
          </a:stretch>
        </p:blipFill>
        <p:spPr>
          <a:xfrm>
            <a:off x="4529900" y="2786100"/>
            <a:ext cx="4614100" cy="2357400"/>
          </a:xfrm>
          <a:prstGeom prst="rect">
            <a:avLst/>
          </a:prstGeom>
          <a:noFill/>
          <a:ln>
            <a:noFill/>
          </a:ln>
        </p:spPr>
      </p:pic>
      <p:pic>
        <p:nvPicPr>
          <p:cNvPr id="99" name="Shape 99"/>
          <p:cNvPicPr preferRelativeResize="0"/>
          <p:nvPr/>
        </p:nvPicPr>
        <p:blipFill>
          <a:blip r:embed="rId4">
            <a:alphaModFix/>
          </a:blip>
          <a:stretch>
            <a:fillRect/>
          </a:stretch>
        </p:blipFill>
        <p:spPr>
          <a:xfrm>
            <a:off x="0" y="2786100"/>
            <a:ext cx="4295602" cy="2357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id="104" name="Shape 104"/>
          <p:cNvPicPr preferRelativeResize="0"/>
          <p:nvPr/>
        </p:nvPicPr>
        <p:blipFill>
          <a:blip r:embed="rId3">
            <a:alphaModFix/>
          </a:blip>
          <a:stretch>
            <a:fillRect/>
          </a:stretch>
        </p:blipFill>
        <p:spPr>
          <a:xfrm>
            <a:off x="0" y="0"/>
            <a:ext cx="9143999" cy="5143500"/>
          </a:xfrm>
          <a:prstGeom prst="rect">
            <a:avLst/>
          </a:prstGeom>
          <a:noFill/>
          <a:ln>
            <a:noFill/>
          </a:ln>
        </p:spPr>
      </p:pic>
      <p:sp>
        <p:nvSpPr>
          <p:cNvPr id="105" name="Shape 105"/>
          <p:cNvSpPr/>
          <p:nvPr/>
        </p:nvSpPr>
        <p:spPr>
          <a:xfrm>
            <a:off x="476250" y="2279114"/>
            <a:ext cx="8191212" cy="585087"/>
          </a:xfrm>
          <a:prstGeom prst="rect">
            <a:avLst/>
          </a:prstGeom>
        </p:spPr>
        <p:txBody>
          <a:bodyPr>
            <a:prstTxWarp prst="textPlain"/>
          </a:bodyPr>
          <a:lstStyle/>
          <a:p>
            <a:pPr lvl="0" algn="ctr"/>
            <a:r>
              <a:rPr b="0" i="0">
                <a:ln cap="flat" cmpd="sng" w="76200">
                  <a:solidFill>
                    <a:schemeClr val="dk2"/>
                  </a:solidFill>
                  <a:prstDash val="solid"/>
                  <a:round/>
                  <a:headEnd len="med" w="med" type="none"/>
                  <a:tailEnd len="med" w="med" type="none"/>
                </a:ln>
                <a:solidFill>
                  <a:schemeClr val="lt2"/>
                </a:solidFill>
                <a:latin typeface="Arial"/>
              </a:rPr>
              <a:t>Communication Models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id="110" name="Shape 110"/>
          <p:cNvPicPr preferRelativeResize="0"/>
          <p:nvPr/>
        </p:nvPicPr>
        <p:blipFill rotWithShape="1">
          <a:blip r:embed="rId3">
            <a:alphaModFix/>
          </a:blip>
          <a:srcRect b="0" l="0" r="0" t="0"/>
          <a:stretch/>
        </p:blipFill>
        <p:spPr>
          <a:xfrm>
            <a:off x="535800" y="1119913"/>
            <a:ext cx="8072400" cy="3880800"/>
          </a:xfrm>
          <a:prstGeom prst="rect">
            <a:avLst/>
          </a:prstGeom>
          <a:noFill/>
          <a:ln>
            <a:noFill/>
          </a:ln>
        </p:spPr>
      </p:pic>
      <p:sp>
        <p:nvSpPr>
          <p:cNvPr id="111" name="Shape 111"/>
          <p:cNvSpPr/>
          <p:nvPr/>
        </p:nvSpPr>
        <p:spPr>
          <a:xfrm>
            <a:off x="598975" y="258022"/>
            <a:ext cx="8191944" cy="1057775"/>
          </a:xfrm>
          <a:prstGeom prst="rect">
            <a:avLst/>
          </a:prstGeom>
        </p:spPr>
        <p:txBody>
          <a:bodyPr>
            <a:prstTxWarp prst="textPlain"/>
          </a:bodyPr>
          <a:lstStyle/>
          <a:p>
            <a:pPr lvl="0" algn="ctr"/>
            <a:r>
              <a:rPr b="0" i="0">
                <a:ln cap="flat" cmpd="sng" w="38100">
                  <a:solidFill>
                    <a:srgbClr val="6AA84F"/>
                  </a:solidFill>
                  <a:prstDash val="solid"/>
                  <a:round/>
                  <a:headEnd len="med" w="med" type="none"/>
                  <a:tailEnd len="med" w="med" type="none"/>
                </a:ln>
                <a:solidFill>
                  <a:schemeClr val="lt2"/>
                </a:solidFill>
                <a:latin typeface="Arial"/>
              </a:rPr>
              <a:t>Linear Model</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